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2" r:id="rId2"/>
    <p:sldMasterId id="2147483908" r:id="rId3"/>
    <p:sldMasterId id="2147483920" r:id="rId4"/>
    <p:sldMasterId id="2147483932" r:id="rId5"/>
    <p:sldMasterId id="2147483956" r:id="rId6"/>
  </p:sldMasterIdLst>
  <p:notesMasterIdLst>
    <p:notesMasterId r:id="rId60"/>
  </p:notesMasterIdLst>
  <p:handoutMasterIdLst>
    <p:handoutMasterId r:id="rId61"/>
  </p:handoutMasterIdLst>
  <p:sldIdLst>
    <p:sldId id="451" r:id="rId7"/>
    <p:sldId id="450" r:id="rId8"/>
    <p:sldId id="416" r:id="rId9"/>
    <p:sldId id="465" r:id="rId10"/>
    <p:sldId id="466" r:id="rId11"/>
    <p:sldId id="467" r:id="rId12"/>
    <p:sldId id="468" r:id="rId13"/>
    <p:sldId id="469" r:id="rId14"/>
    <p:sldId id="470" r:id="rId15"/>
    <p:sldId id="471" r:id="rId16"/>
    <p:sldId id="472" r:id="rId17"/>
    <p:sldId id="473" r:id="rId18"/>
    <p:sldId id="474" r:id="rId19"/>
    <p:sldId id="505" r:id="rId20"/>
    <p:sldId id="504" r:id="rId21"/>
    <p:sldId id="457" r:id="rId22"/>
    <p:sldId id="475" r:id="rId23"/>
    <p:sldId id="476" r:id="rId24"/>
    <p:sldId id="477" r:id="rId25"/>
    <p:sldId id="478" r:id="rId26"/>
    <p:sldId id="479" r:id="rId27"/>
    <p:sldId id="480" r:id="rId28"/>
    <p:sldId id="481" r:id="rId29"/>
    <p:sldId id="482" r:id="rId30"/>
    <p:sldId id="483" r:id="rId31"/>
    <p:sldId id="484" r:id="rId32"/>
    <p:sldId id="458" r:id="rId33"/>
    <p:sldId id="485" r:id="rId34"/>
    <p:sldId id="486" r:id="rId35"/>
    <p:sldId id="487" r:id="rId36"/>
    <p:sldId id="488" r:id="rId37"/>
    <p:sldId id="489" r:id="rId38"/>
    <p:sldId id="490" r:id="rId39"/>
    <p:sldId id="459" r:id="rId40"/>
    <p:sldId id="491" r:id="rId41"/>
    <p:sldId id="507" r:id="rId42"/>
    <p:sldId id="508" r:id="rId43"/>
    <p:sldId id="492" r:id="rId44"/>
    <p:sldId id="502" r:id="rId45"/>
    <p:sldId id="493" r:id="rId46"/>
    <p:sldId id="503" r:id="rId47"/>
    <p:sldId id="460" r:id="rId48"/>
    <p:sldId id="496" r:id="rId49"/>
    <p:sldId id="495" r:id="rId50"/>
    <p:sldId id="500" r:id="rId51"/>
    <p:sldId id="461" r:id="rId52"/>
    <p:sldId id="462" r:id="rId53"/>
    <p:sldId id="463" r:id="rId54"/>
    <p:sldId id="464" r:id="rId55"/>
    <p:sldId id="454" r:id="rId56"/>
    <p:sldId id="506" r:id="rId57"/>
    <p:sldId id="455" r:id="rId58"/>
    <p:sldId id="456" r:id="rId5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B16"/>
    <a:srgbClr val="374C81"/>
    <a:srgbClr val="4E566E"/>
    <a:srgbClr val="FC8C10"/>
    <a:srgbClr val="54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5" autoAdjust="0"/>
    <p:restoredTop sz="94660"/>
  </p:normalViewPr>
  <p:slideViewPr>
    <p:cSldViewPr showGuides="1">
      <p:cViewPr varScale="1">
        <p:scale>
          <a:sx n="76" d="100"/>
          <a:sy n="76" d="100"/>
        </p:scale>
        <p:origin x="108" y="79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79" d="100"/>
          <a:sy n="79" d="100"/>
        </p:scale>
        <p:origin x="14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sl-SI">
                <a:solidFill>
                  <a:schemeClr val="tx2"/>
                </a:solidFill>
              </a:rPr>
              <a:t>23. 02. 2020</a:t>
            </a:fld>
            <a:endParaRPr>
              <a:solidFill>
                <a:schemeClr val="tx2"/>
              </a:solidFill>
            </a:endParaRPr>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sl-SI" noProof="0"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sl-SI" noProof="0" smtClean="0"/>
              <a:pPr/>
              <a:t>23. 02. 2020</a:t>
            </a:fld>
            <a:endParaRPr lang="sl-SI" noProof="0" dirty="0"/>
          </a:p>
        </p:txBody>
      </p:sp>
      <p:sp>
        <p:nvSpPr>
          <p:cNvPr id="4" name="Ograda stranske slik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sl-SI" noProof="0" dirty="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dirty="0" smtClean="0"/>
              <a:t>Uredite sloge besedila matrice</a:t>
            </a:r>
          </a:p>
          <a:p>
            <a:pPr lvl="1"/>
            <a:r>
              <a:rPr lang="sl-SI" noProof="0" dirty="0" smtClean="0"/>
              <a:t>Druga raven</a:t>
            </a:r>
          </a:p>
          <a:p>
            <a:pPr lvl="2"/>
            <a:r>
              <a:rPr lang="sl-SI" noProof="0" dirty="0" smtClean="0"/>
              <a:t>Tretja raven</a:t>
            </a:r>
          </a:p>
          <a:p>
            <a:pPr lvl="3"/>
            <a:r>
              <a:rPr lang="sl-SI" noProof="0" dirty="0" smtClean="0"/>
              <a:t>Četrta raven</a:t>
            </a:r>
          </a:p>
          <a:p>
            <a:pPr lvl="4"/>
            <a:r>
              <a:rPr lang="sl-SI" noProof="0" dirty="0" smtClean="0"/>
              <a:t>Peta raven</a:t>
            </a:r>
            <a:endParaRPr lang="sl-SI" noProof="0" dirty="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sl-SI" noProof="0" dirty="0"/>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sl-SI" noProof="0" smtClean="0"/>
              <a:pPr/>
              <a:t>‹#›</a:t>
            </a:fld>
            <a:endParaRPr lang="sl-SI"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3" name="Group 42"/>
          <p:cNvGrpSpPr/>
          <p:nvPr/>
        </p:nvGrpSpPr>
        <p:grpSpPr>
          <a:xfrm>
            <a:off x="-509739" y="0"/>
            <a:ext cx="13239661"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072" y="-21511"/>
            <a:ext cx="4904211"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7180" y="-21511"/>
            <a:ext cx="4672383"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09511" y="2708476"/>
            <a:ext cx="4416656" cy="1702160"/>
          </a:xfrm>
        </p:spPr>
        <p:txBody>
          <a:bodyPr>
            <a:normAutofit/>
          </a:bodyPr>
          <a:lstStyle>
            <a:lvl1pPr>
              <a:defRPr sz="3600"/>
            </a:lvl1pPr>
          </a:lstStyle>
          <a:p>
            <a:r>
              <a:rPr lang="sl-SI" smtClean="0"/>
              <a:t>Uredite slog naslova matrice</a:t>
            </a:r>
            <a:endParaRPr lang="en-US" dirty="0"/>
          </a:p>
        </p:txBody>
      </p:sp>
      <p:sp>
        <p:nvSpPr>
          <p:cNvPr id="3" name="Subtitle 2"/>
          <p:cNvSpPr>
            <a:spLocks noGrp="1"/>
          </p:cNvSpPr>
          <p:nvPr>
            <p:ph type="subTitle" idx="1"/>
          </p:nvPr>
        </p:nvSpPr>
        <p:spPr>
          <a:xfrm>
            <a:off x="6309511" y="4421081"/>
            <a:ext cx="441192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6316680" y="1516829"/>
            <a:ext cx="2844059" cy="750981"/>
          </a:xfrm>
        </p:spPr>
        <p:txBody>
          <a:bodyPr anchor="b"/>
          <a:lstStyle>
            <a:lvl1pPr algn="l">
              <a:defRPr sz="2400"/>
            </a:lvl1pPr>
          </a:lstStyle>
          <a:p>
            <a:pPr eaLnBrk="1" latinLnBrk="0" hangingPunct="1"/>
            <a:fld id="{E6F9B8CD-342D-4579-98EC-A8FD6B7370E1}" type="datetimeFigureOut">
              <a:rPr lang="en-US" smtClean="0"/>
              <a:pPr eaLnBrk="1" latinLnBrk="0" hangingPunct="1"/>
              <a:t>2/23/2020</a:t>
            </a:fld>
            <a:endParaRPr lang="en-US" dirty="0"/>
          </a:p>
        </p:txBody>
      </p:sp>
      <p:sp>
        <p:nvSpPr>
          <p:cNvPr id="50" name="Rectangle 49"/>
          <p:cNvSpPr/>
          <p:nvPr/>
        </p:nvSpPr>
        <p:spPr>
          <a:xfrm>
            <a:off x="6199570" y="6088284"/>
            <a:ext cx="4672383"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69518" y="5719967"/>
            <a:ext cx="3774473" cy="365125"/>
          </a:xfrm>
        </p:spPr>
        <p:txBody>
          <a:bodyPr>
            <a:normAutofit/>
          </a:bodyPr>
          <a:lstStyle>
            <a:lvl1pPr>
              <a:defRPr>
                <a:solidFill>
                  <a:schemeClr val="accent1"/>
                </a:solidFill>
              </a:defRPr>
            </a:lvl1pPr>
          </a:lstStyle>
          <a:p>
            <a:endParaRPr kumimoji="0" lang="en-US" dirty="0"/>
          </a:p>
        </p:txBody>
      </p:sp>
      <p:sp>
        <p:nvSpPr>
          <p:cNvPr id="6" name="Slide Number Placeholder 5"/>
          <p:cNvSpPr>
            <a:spLocks noGrp="1"/>
          </p:cNvSpPr>
          <p:nvPr>
            <p:ph type="sldNum" sz="quarter" idx="12"/>
          </p:nvPr>
        </p:nvSpPr>
        <p:spPr>
          <a:xfrm>
            <a:off x="6197180" y="5719967"/>
            <a:ext cx="857998" cy="365125"/>
          </a:xfrm>
        </p:spPr>
        <p:txBody>
          <a:bodyPr/>
          <a:lstStyle>
            <a:lvl1pPr>
              <a:defRPr>
                <a:solidFill>
                  <a:schemeClr val="accent1"/>
                </a:solidFill>
              </a:defRPr>
            </a:lvl1pPr>
          </a:lstStyle>
          <a:p>
            <a:fld id="{2BBB5E19-F10A-4C2F-BF6F-11C513378A2E}" type="slidenum">
              <a:rPr kumimoji="0" lang="en-US" smtClean="0"/>
              <a:pPr eaLnBrk="1" latinLnBrk="0" hangingPunct="1"/>
              <a:t>‹#›</a:t>
            </a:fld>
            <a:endParaRPr kumimoji="0" lang="en-US" dirty="0"/>
          </a:p>
        </p:txBody>
      </p:sp>
      <p:sp>
        <p:nvSpPr>
          <p:cNvPr id="89" name="Rectangle 88"/>
          <p:cNvSpPr/>
          <p:nvPr/>
        </p:nvSpPr>
        <p:spPr>
          <a:xfrm>
            <a:off x="6199570" y="6088284"/>
            <a:ext cx="4672383"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7AECB6C2-1084-4AED-A74A-DF028B0094EA}" type="datetimeFigureOut">
              <a:rPr lang="sl-SI" noProof="0" smtClean="0"/>
              <a:t>23. 02. 2020</a:t>
            </a:fld>
            <a:endParaRPr lang="sl-SI" noProof="0" dirty="0"/>
          </a:p>
        </p:txBody>
      </p:sp>
      <p:sp>
        <p:nvSpPr>
          <p:cNvPr id="5" name="Footer Placeholder 4"/>
          <p:cNvSpPr>
            <a:spLocks noGrp="1"/>
          </p:cNvSpPr>
          <p:nvPr>
            <p:ph type="ftr" sz="quarter" idx="11"/>
          </p:nvPr>
        </p:nvSpPr>
        <p:spPr/>
        <p:txBody>
          <a:bodyPr/>
          <a:lstStyle/>
          <a:p>
            <a:endParaRPr lang="sl-SI" noProof="0" dirty="0"/>
          </a:p>
        </p:txBody>
      </p:sp>
      <p:sp>
        <p:nvSpPr>
          <p:cNvPr id="6" name="Slide Number Placeholder 5"/>
          <p:cNvSpPr>
            <a:spLocks noGrp="1"/>
          </p:cNvSpPr>
          <p:nvPr>
            <p:ph type="sldNum" sz="quarter" idx="12"/>
          </p:nvPr>
        </p:nvSpPr>
        <p:spPr/>
        <p:txBody>
          <a:bodyPr/>
          <a:lstStyle/>
          <a:p>
            <a:fld id="{591C5AD9-787D-40FA-8A4D-16A055B9AF81}"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1030147"/>
            <a:ext cx="1978755" cy="4780344"/>
          </a:xfrm>
        </p:spPr>
        <p:txBody>
          <a:bodyPr vert="eaVert" anchor="ctr"/>
          <a:lstStyle/>
          <a:p>
            <a:r>
              <a:rPr lang="sl-SI" smtClean="0"/>
              <a:t>Uredite slog naslova matrice</a:t>
            </a:r>
            <a:endParaRPr lang="en-US"/>
          </a:p>
        </p:txBody>
      </p:sp>
      <p:sp>
        <p:nvSpPr>
          <p:cNvPr id="3" name="Vertical Text Placeholder 2"/>
          <p:cNvSpPr>
            <a:spLocks noGrp="1"/>
          </p:cNvSpPr>
          <p:nvPr>
            <p:ph type="body" orient="vert" idx="1"/>
          </p:nvPr>
        </p:nvSpPr>
        <p:spPr>
          <a:xfrm>
            <a:off x="1404029" y="1030147"/>
            <a:ext cx="7229722" cy="478034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7AECB6C2-1084-4AED-A74A-DF028B0094EA}" type="datetimeFigureOut">
              <a:rPr lang="sl-SI" noProof="0" smtClean="0"/>
              <a:t>23. 02. 2020</a:t>
            </a:fld>
            <a:endParaRPr lang="sl-SI" noProof="0" dirty="0"/>
          </a:p>
        </p:txBody>
      </p:sp>
      <p:sp>
        <p:nvSpPr>
          <p:cNvPr id="5" name="Footer Placeholder 4"/>
          <p:cNvSpPr>
            <a:spLocks noGrp="1"/>
          </p:cNvSpPr>
          <p:nvPr>
            <p:ph type="ftr" sz="quarter" idx="11"/>
          </p:nvPr>
        </p:nvSpPr>
        <p:spPr/>
        <p:txBody>
          <a:bodyPr/>
          <a:lstStyle/>
          <a:p>
            <a:endParaRPr lang="sl-SI" noProof="0" dirty="0"/>
          </a:p>
        </p:txBody>
      </p:sp>
      <p:sp>
        <p:nvSpPr>
          <p:cNvPr id="6" name="Slide Number Placeholder 5"/>
          <p:cNvSpPr>
            <a:spLocks noGrp="1"/>
          </p:cNvSpPr>
          <p:nvPr>
            <p:ph type="sldNum" sz="quarter" idx="12"/>
          </p:nvPr>
        </p:nvSpPr>
        <p:spPr/>
        <p:txBody>
          <a:bodyPr/>
          <a:lstStyle/>
          <a:p>
            <a:fld id="{591C5AD9-787D-40FA-8A4D-16A055B9AF81}"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8786" y="5617774"/>
            <a:ext cx="984135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593" y="1016990"/>
            <a:ext cx="957048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457" y="1009651"/>
            <a:ext cx="957048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5761" y="702069"/>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5573" y="655331"/>
            <a:ext cx="566928" cy="755707"/>
          </a:xfrm>
          <a:prstGeom prst="rect">
            <a:avLst/>
          </a:prstGeom>
          <a:noFill/>
        </p:spPr>
      </p:pic>
      <p:sp>
        <p:nvSpPr>
          <p:cNvPr id="2" name="Title 1"/>
          <p:cNvSpPr>
            <a:spLocks noGrp="1"/>
          </p:cNvSpPr>
          <p:nvPr>
            <p:ph type="ctrTitle"/>
          </p:nvPr>
        </p:nvSpPr>
        <p:spPr>
          <a:xfrm>
            <a:off x="2302335" y="1794935"/>
            <a:ext cx="7629303" cy="1828090"/>
          </a:xfrm>
        </p:spPr>
        <p:txBody>
          <a:bodyPr anchor="b">
            <a:normAutofit/>
          </a:bodyPr>
          <a:lstStyle>
            <a:lvl1pPr>
              <a:defRPr sz="4800"/>
            </a:lvl1pPr>
          </a:lstStyle>
          <a:p>
            <a:r>
              <a:rPr lang="sl-SI" smtClean="0"/>
              <a:t>Uredite slog naslova matrice</a:t>
            </a:r>
            <a:endParaRPr lang="en-US"/>
          </a:p>
        </p:txBody>
      </p:sp>
      <p:sp>
        <p:nvSpPr>
          <p:cNvPr id="3" name="Subtitle 2"/>
          <p:cNvSpPr>
            <a:spLocks noGrp="1"/>
          </p:cNvSpPr>
          <p:nvPr>
            <p:ph type="subTitle" idx="1"/>
          </p:nvPr>
        </p:nvSpPr>
        <p:spPr>
          <a:xfrm>
            <a:off x="2302334" y="3736622"/>
            <a:ext cx="7614255"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9025218" y="535759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a:xfrm>
            <a:off x="1564985" y="5357593"/>
            <a:ext cx="6711378" cy="365125"/>
          </a:xfrm>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a:xfrm>
            <a:off x="8283083" y="5357593"/>
            <a:ext cx="738505" cy="365125"/>
          </a:xfrm>
        </p:spPr>
        <p:txBody>
          <a:bodyPr/>
          <a:lstStyle>
            <a:lvl1pPr algn="ctr">
              <a:defRPr/>
            </a:lvl1p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926137" y="2239431"/>
            <a:ext cx="8336554" cy="1362075"/>
          </a:xfrm>
        </p:spPr>
        <p:txBody>
          <a:bodyPr anchor="b"/>
          <a:lstStyle>
            <a:lvl1pPr algn="ctr">
              <a:defRPr sz="4000" b="0" cap="none" baseline="0"/>
            </a:lvl1pPr>
          </a:lstStyle>
          <a:p>
            <a:r>
              <a:rPr lang="sl-SI" smtClean="0"/>
              <a:t>Uredite slog naslova matrice</a:t>
            </a:r>
            <a:endParaRPr lang="en-US" dirty="0"/>
          </a:p>
        </p:txBody>
      </p:sp>
      <p:sp>
        <p:nvSpPr>
          <p:cNvPr id="3" name="Text Placeholder 2"/>
          <p:cNvSpPr>
            <a:spLocks noGrp="1"/>
          </p:cNvSpPr>
          <p:nvPr>
            <p:ph type="body" idx="1"/>
          </p:nvPr>
        </p:nvSpPr>
        <p:spPr>
          <a:xfrm>
            <a:off x="1941184" y="3725335"/>
            <a:ext cx="8306459"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9" name="Content Placeholder 8"/>
          <p:cNvSpPr>
            <a:spLocks noGrp="1"/>
          </p:cNvSpPr>
          <p:nvPr>
            <p:ph sz="quarter" idx="13"/>
          </p:nvPr>
        </p:nvSpPr>
        <p:spPr>
          <a:xfrm>
            <a:off x="1730813" y="2121407"/>
            <a:ext cx="4266089" cy="360273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6216301" y="2119313"/>
            <a:ext cx="4266089" cy="360521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2076618" y="2122312"/>
            <a:ext cx="391834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5" name="Text Placeholder 4"/>
          <p:cNvSpPr>
            <a:spLocks noGrp="1"/>
          </p:cNvSpPr>
          <p:nvPr>
            <p:ph type="body" sz="quarter" idx="3"/>
          </p:nvPr>
        </p:nvSpPr>
        <p:spPr>
          <a:xfrm>
            <a:off x="6545853" y="2122311"/>
            <a:ext cx="392480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7" name="Date Placeholder 6"/>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11" name="Content Placeholder 10"/>
          <p:cNvSpPr>
            <a:spLocks noGrp="1"/>
          </p:cNvSpPr>
          <p:nvPr>
            <p:ph sz="quarter" idx="13"/>
          </p:nvPr>
        </p:nvSpPr>
        <p:spPr>
          <a:xfrm>
            <a:off x="1730813" y="2944368"/>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12"/>
          <p:cNvSpPr>
            <a:spLocks noGrp="1"/>
          </p:cNvSpPr>
          <p:nvPr>
            <p:ph sz="quarter" idx="14"/>
          </p:nvPr>
        </p:nvSpPr>
        <p:spPr>
          <a:xfrm>
            <a:off x="6191922" y="2944813"/>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0336" y="603504"/>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484" y="576072"/>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8250" y="2020043"/>
            <a:ext cx="4085372" cy="1503037"/>
          </a:xfrm>
        </p:spPr>
        <p:txBody>
          <a:bodyPr anchor="b">
            <a:normAutofit/>
          </a:bodyPr>
          <a:lstStyle>
            <a:lvl1pPr algn="ctr">
              <a:defRPr sz="2400" b="0"/>
            </a:lvl1pPr>
          </a:lstStyle>
          <a:p>
            <a:r>
              <a:rPr lang="sl-SI" smtClean="0"/>
              <a:t>Uredite slog naslova matrice</a:t>
            </a:r>
            <a:endParaRPr lang="en-US"/>
          </a:p>
        </p:txBody>
      </p:sp>
      <p:sp>
        <p:nvSpPr>
          <p:cNvPr id="3" name="Content Placeholder 2"/>
          <p:cNvSpPr>
            <a:spLocks noGrp="1"/>
          </p:cNvSpPr>
          <p:nvPr>
            <p:ph idx="1"/>
          </p:nvPr>
        </p:nvSpPr>
        <p:spPr>
          <a:xfrm rot="60000">
            <a:off x="6470702" y="1150993"/>
            <a:ext cx="4026674"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rot="-60000">
            <a:off x="1530436" y="3623748"/>
            <a:ext cx="4064129"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3396" y="588567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089" y="5829262"/>
            <a:ext cx="4695586"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73794" y="5896962"/>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B5A30F4-0B4E-4E4B-BC36-C30CD13F4E17}" type="datetimeFigureOut">
              <a:rPr lang="sl-SI" noProof="0" smtClean="0"/>
              <a:t>23. 02. 2020</a:t>
            </a:fld>
            <a:endParaRPr lang="sl-SI" noProof="0" dirty="0"/>
          </a:p>
        </p:txBody>
      </p:sp>
      <p:sp>
        <p:nvSpPr>
          <p:cNvPr id="5" name="Footer Placeholder 4"/>
          <p:cNvSpPr>
            <a:spLocks noGrp="1"/>
          </p:cNvSpPr>
          <p:nvPr>
            <p:ph type="ftr" sz="quarter" idx="11"/>
          </p:nvPr>
        </p:nvSpPr>
        <p:spPr/>
        <p:txBody>
          <a:bodyPr/>
          <a:lstStyle/>
          <a:p>
            <a:endParaRPr lang="sl-SI" noProof="0" dirty="0"/>
          </a:p>
        </p:txBody>
      </p:sp>
      <p:sp>
        <p:nvSpPr>
          <p:cNvPr id="6" name="Slide Number Placeholder 5"/>
          <p:cNvSpPr>
            <a:spLocks noGrp="1"/>
          </p:cNvSpPr>
          <p:nvPr>
            <p:ph type="sldNum" sz="quarter" idx="12"/>
          </p:nvPr>
        </p:nvSpPr>
        <p:spPr/>
        <p:txBody>
          <a:bodyPr/>
          <a:lstStyle/>
          <a:p>
            <a:fld id="{DA60BA0E-20D0-4E7C-B286-26C960A6788F}"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152" y="575769"/>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1474" y="603920"/>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4848" y="2020824"/>
            <a:ext cx="4083256" cy="1499616"/>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p:cNvSpPr>
          <p:nvPr>
            <p:ph type="pic" idx="1"/>
          </p:nvPr>
        </p:nvSpPr>
        <p:spPr>
          <a:xfrm rot="60000">
            <a:off x="6529786" y="1207272"/>
            <a:ext cx="3884139"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4" name="Text Placeholder 3"/>
          <p:cNvSpPr>
            <a:spLocks noGrp="1"/>
          </p:cNvSpPr>
          <p:nvPr>
            <p:ph type="body" sz="half" idx="2"/>
          </p:nvPr>
        </p:nvSpPr>
        <p:spPr>
          <a:xfrm rot="-60000">
            <a:off x="1535792" y="3621024"/>
            <a:ext cx="4058879"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9045" y="5888738"/>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109" y="5831038"/>
            <a:ext cx="4424238"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80160" y="5900027"/>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0" y="925691"/>
            <a:ext cx="1907326" cy="4763911"/>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730511" y="1106313"/>
            <a:ext cx="6903240" cy="440266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1188786" y="5617774"/>
            <a:ext cx="984135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319593" y="1016990"/>
            <a:ext cx="957048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320457" y="1009651"/>
            <a:ext cx="957048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5761" y="702069"/>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5573" y="655331"/>
            <a:ext cx="566928" cy="755707"/>
          </a:xfrm>
          <a:prstGeom prst="rect">
            <a:avLst/>
          </a:prstGeom>
          <a:noFill/>
        </p:spPr>
      </p:pic>
      <p:sp>
        <p:nvSpPr>
          <p:cNvPr id="2" name="Title 1"/>
          <p:cNvSpPr>
            <a:spLocks noGrp="1"/>
          </p:cNvSpPr>
          <p:nvPr>
            <p:ph type="ctrTitle"/>
          </p:nvPr>
        </p:nvSpPr>
        <p:spPr>
          <a:xfrm>
            <a:off x="2302335" y="1794935"/>
            <a:ext cx="7629303" cy="1828090"/>
          </a:xfrm>
        </p:spPr>
        <p:txBody>
          <a:bodyPr anchor="b">
            <a:normAutofit/>
          </a:bodyPr>
          <a:lstStyle>
            <a:lvl1pPr>
              <a:defRPr sz="4800"/>
            </a:lvl1pPr>
          </a:lstStyle>
          <a:p>
            <a:r>
              <a:rPr lang="sl-SI" smtClean="0"/>
              <a:t>Uredite slog naslova matrice</a:t>
            </a:r>
            <a:endParaRPr lang="en-US"/>
          </a:p>
        </p:txBody>
      </p:sp>
      <p:sp>
        <p:nvSpPr>
          <p:cNvPr id="3" name="Subtitle 2"/>
          <p:cNvSpPr>
            <a:spLocks noGrp="1"/>
          </p:cNvSpPr>
          <p:nvPr>
            <p:ph type="subTitle" idx="1"/>
          </p:nvPr>
        </p:nvSpPr>
        <p:spPr>
          <a:xfrm>
            <a:off x="2302334" y="3736622"/>
            <a:ext cx="7614255"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9025218" y="535759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a:xfrm>
            <a:off x="1564985" y="5357593"/>
            <a:ext cx="6711378" cy="365125"/>
          </a:xfrm>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a:xfrm>
            <a:off x="8283083" y="5357593"/>
            <a:ext cx="738505" cy="365125"/>
          </a:xfrm>
        </p:spPr>
        <p:txBody>
          <a:bodyPr/>
          <a:lstStyle>
            <a:lvl1pPr algn="ctr">
              <a:defRPr/>
            </a:lvl1p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99327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40962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926137" y="2239431"/>
            <a:ext cx="8336554" cy="1362075"/>
          </a:xfrm>
        </p:spPr>
        <p:txBody>
          <a:bodyPr anchor="b"/>
          <a:lstStyle>
            <a:lvl1pPr algn="ctr">
              <a:defRPr sz="4000" b="0" cap="none" baseline="0"/>
            </a:lvl1pPr>
          </a:lstStyle>
          <a:p>
            <a:r>
              <a:rPr lang="sl-SI" smtClean="0"/>
              <a:t>Uredite slog naslova matrice</a:t>
            </a:r>
            <a:endParaRPr lang="en-US" dirty="0"/>
          </a:p>
        </p:txBody>
      </p:sp>
      <p:sp>
        <p:nvSpPr>
          <p:cNvPr id="3" name="Text Placeholder 2"/>
          <p:cNvSpPr>
            <a:spLocks noGrp="1"/>
          </p:cNvSpPr>
          <p:nvPr>
            <p:ph type="body" idx="1"/>
          </p:nvPr>
        </p:nvSpPr>
        <p:spPr>
          <a:xfrm>
            <a:off x="1941184" y="3725335"/>
            <a:ext cx="8306459"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7793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9" name="Content Placeholder 8"/>
          <p:cNvSpPr>
            <a:spLocks noGrp="1"/>
          </p:cNvSpPr>
          <p:nvPr>
            <p:ph sz="quarter" idx="13"/>
          </p:nvPr>
        </p:nvSpPr>
        <p:spPr>
          <a:xfrm>
            <a:off x="1730813" y="2121407"/>
            <a:ext cx="4266089" cy="360273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6216301" y="2119313"/>
            <a:ext cx="4266089" cy="360521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209183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2076618" y="2122312"/>
            <a:ext cx="391834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5" name="Text Placeholder 4"/>
          <p:cNvSpPr>
            <a:spLocks noGrp="1"/>
          </p:cNvSpPr>
          <p:nvPr>
            <p:ph type="body" sz="quarter" idx="3"/>
          </p:nvPr>
        </p:nvSpPr>
        <p:spPr>
          <a:xfrm>
            <a:off x="6545853" y="2122311"/>
            <a:ext cx="392480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7" name="Date Placeholder 6"/>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11" name="Content Placeholder 10"/>
          <p:cNvSpPr>
            <a:spLocks noGrp="1"/>
          </p:cNvSpPr>
          <p:nvPr>
            <p:ph sz="quarter" idx="13"/>
          </p:nvPr>
        </p:nvSpPr>
        <p:spPr>
          <a:xfrm>
            <a:off x="1730813" y="2944368"/>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12"/>
          <p:cNvSpPr>
            <a:spLocks noGrp="1"/>
          </p:cNvSpPr>
          <p:nvPr>
            <p:ph sz="quarter" idx="14"/>
          </p:nvPr>
        </p:nvSpPr>
        <p:spPr>
          <a:xfrm>
            <a:off x="6191922" y="2944813"/>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2935728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9534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7219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677756" y="2900830"/>
            <a:ext cx="8847653" cy="1362075"/>
          </a:xfrm>
        </p:spPr>
        <p:txBody>
          <a:bodyPr anchor="b"/>
          <a:lstStyle>
            <a:lvl1pPr algn="l">
              <a:defRPr sz="4000" b="0" cap="none" baseline="0"/>
            </a:lvl1pPr>
          </a:lstStyle>
          <a:p>
            <a:r>
              <a:rPr lang="sl-SI" smtClean="0"/>
              <a:t>Uredite slog naslova matrice</a:t>
            </a:r>
            <a:endParaRPr lang="en-US" dirty="0"/>
          </a:p>
        </p:txBody>
      </p:sp>
      <p:sp>
        <p:nvSpPr>
          <p:cNvPr id="3" name="Text Placeholder 2"/>
          <p:cNvSpPr>
            <a:spLocks noGrp="1"/>
          </p:cNvSpPr>
          <p:nvPr>
            <p:ph type="body" idx="1"/>
          </p:nvPr>
        </p:nvSpPr>
        <p:spPr>
          <a:xfrm>
            <a:off x="1677757" y="4267201"/>
            <a:ext cx="8847651"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2/23/2020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5960336" y="603504"/>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999484" y="576072"/>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8250" y="2020043"/>
            <a:ext cx="4085372" cy="1503037"/>
          </a:xfrm>
        </p:spPr>
        <p:txBody>
          <a:bodyPr anchor="b">
            <a:normAutofit/>
          </a:bodyPr>
          <a:lstStyle>
            <a:lvl1pPr algn="ctr">
              <a:defRPr sz="2400" b="0"/>
            </a:lvl1pPr>
          </a:lstStyle>
          <a:p>
            <a:r>
              <a:rPr lang="sl-SI" smtClean="0"/>
              <a:t>Uredite slog naslova matrice</a:t>
            </a:r>
            <a:endParaRPr lang="en-US"/>
          </a:p>
        </p:txBody>
      </p:sp>
      <p:sp>
        <p:nvSpPr>
          <p:cNvPr id="3" name="Content Placeholder 2"/>
          <p:cNvSpPr>
            <a:spLocks noGrp="1"/>
          </p:cNvSpPr>
          <p:nvPr>
            <p:ph idx="1"/>
          </p:nvPr>
        </p:nvSpPr>
        <p:spPr>
          <a:xfrm rot="60000">
            <a:off x="6470702" y="1150993"/>
            <a:ext cx="4026674"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rot="-60000">
            <a:off x="1530436" y="3623748"/>
            <a:ext cx="4064129"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3396" y="588567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089" y="5829262"/>
            <a:ext cx="4695586"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73794" y="5896962"/>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093490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3152" y="575769"/>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5951474" y="603920"/>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4848" y="2020824"/>
            <a:ext cx="4083256" cy="1499616"/>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p:cNvSpPr>
          <p:nvPr>
            <p:ph type="pic" idx="1"/>
          </p:nvPr>
        </p:nvSpPr>
        <p:spPr>
          <a:xfrm rot="60000">
            <a:off x="6529786" y="1207272"/>
            <a:ext cx="3884139"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4" name="Text Placeholder 3"/>
          <p:cNvSpPr>
            <a:spLocks noGrp="1"/>
          </p:cNvSpPr>
          <p:nvPr>
            <p:ph type="body" sz="half" idx="2"/>
          </p:nvPr>
        </p:nvSpPr>
        <p:spPr>
          <a:xfrm rot="-60000">
            <a:off x="1535792" y="3621024"/>
            <a:ext cx="4058879"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9045" y="5888738"/>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109" y="5831038"/>
            <a:ext cx="4424238"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80160" y="5900027"/>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8271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547720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0" y="925691"/>
            <a:ext cx="1907326" cy="4763911"/>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730511" y="1106313"/>
            <a:ext cx="6903240" cy="440266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835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1188786" y="5617774"/>
            <a:ext cx="984135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319593" y="1016990"/>
            <a:ext cx="957048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320457" y="1009651"/>
            <a:ext cx="957048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5761" y="702069"/>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5573" y="655331"/>
            <a:ext cx="566928" cy="755707"/>
          </a:xfrm>
          <a:prstGeom prst="rect">
            <a:avLst/>
          </a:prstGeom>
          <a:noFill/>
        </p:spPr>
      </p:pic>
      <p:sp>
        <p:nvSpPr>
          <p:cNvPr id="2" name="Title 1"/>
          <p:cNvSpPr>
            <a:spLocks noGrp="1"/>
          </p:cNvSpPr>
          <p:nvPr>
            <p:ph type="ctrTitle"/>
          </p:nvPr>
        </p:nvSpPr>
        <p:spPr>
          <a:xfrm>
            <a:off x="2302335" y="1794935"/>
            <a:ext cx="7629303" cy="1828090"/>
          </a:xfrm>
        </p:spPr>
        <p:txBody>
          <a:bodyPr anchor="b">
            <a:normAutofit/>
          </a:bodyPr>
          <a:lstStyle>
            <a:lvl1pPr>
              <a:defRPr sz="4800"/>
            </a:lvl1pPr>
          </a:lstStyle>
          <a:p>
            <a:r>
              <a:rPr lang="sl-SI" smtClean="0"/>
              <a:t>Uredite slog naslova matrice</a:t>
            </a:r>
            <a:endParaRPr lang="en-US"/>
          </a:p>
        </p:txBody>
      </p:sp>
      <p:sp>
        <p:nvSpPr>
          <p:cNvPr id="3" name="Subtitle 2"/>
          <p:cNvSpPr>
            <a:spLocks noGrp="1"/>
          </p:cNvSpPr>
          <p:nvPr>
            <p:ph type="subTitle" idx="1"/>
          </p:nvPr>
        </p:nvSpPr>
        <p:spPr>
          <a:xfrm>
            <a:off x="2302334" y="3736622"/>
            <a:ext cx="7614255"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9025218" y="535759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a:xfrm>
            <a:off x="1564985" y="5357593"/>
            <a:ext cx="6711378" cy="365125"/>
          </a:xfrm>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a:xfrm>
            <a:off x="8283083" y="5357593"/>
            <a:ext cx="738505" cy="365125"/>
          </a:xfrm>
        </p:spPr>
        <p:txBody>
          <a:bodyPr/>
          <a:lstStyle>
            <a:lvl1pPr algn="ctr">
              <a:defRPr/>
            </a:lvl1p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55441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11958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926137" y="2239431"/>
            <a:ext cx="8336554" cy="1362075"/>
          </a:xfrm>
        </p:spPr>
        <p:txBody>
          <a:bodyPr anchor="b"/>
          <a:lstStyle>
            <a:lvl1pPr algn="ctr">
              <a:defRPr sz="4000" b="0" cap="none" baseline="0"/>
            </a:lvl1pPr>
          </a:lstStyle>
          <a:p>
            <a:r>
              <a:rPr lang="sl-SI" smtClean="0"/>
              <a:t>Uredite slog naslova matrice</a:t>
            </a:r>
            <a:endParaRPr lang="en-US" dirty="0"/>
          </a:p>
        </p:txBody>
      </p:sp>
      <p:sp>
        <p:nvSpPr>
          <p:cNvPr id="3" name="Text Placeholder 2"/>
          <p:cNvSpPr>
            <a:spLocks noGrp="1"/>
          </p:cNvSpPr>
          <p:nvPr>
            <p:ph type="body" idx="1"/>
          </p:nvPr>
        </p:nvSpPr>
        <p:spPr>
          <a:xfrm>
            <a:off x="1941184" y="3725335"/>
            <a:ext cx="8306459"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6493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9" name="Content Placeholder 8"/>
          <p:cNvSpPr>
            <a:spLocks noGrp="1"/>
          </p:cNvSpPr>
          <p:nvPr>
            <p:ph sz="quarter" idx="13"/>
          </p:nvPr>
        </p:nvSpPr>
        <p:spPr>
          <a:xfrm>
            <a:off x="1730813" y="2121407"/>
            <a:ext cx="4266089" cy="360273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6216301" y="2119313"/>
            <a:ext cx="4266089" cy="360521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4004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2076618" y="2122312"/>
            <a:ext cx="391834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5" name="Text Placeholder 4"/>
          <p:cNvSpPr>
            <a:spLocks noGrp="1"/>
          </p:cNvSpPr>
          <p:nvPr>
            <p:ph type="body" sz="quarter" idx="3"/>
          </p:nvPr>
        </p:nvSpPr>
        <p:spPr>
          <a:xfrm>
            <a:off x="6545853" y="2122311"/>
            <a:ext cx="392480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7" name="Date Placeholder 6"/>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11" name="Content Placeholder 10"/>
          <p:cNvSpPr>
            <a:spLocks noGrp="1"/>
          </p:cNvSpPr>
          <p:nvPr>
            <p:ph sz="quarter" idx="13"/>
          </p:nvPr>
        </p:nvSpPr>
        <p:spPr>
          <a:xfrm>
            <a:off x="1730813" y="2944368"/>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12"/>
          <p:cNvSpPr>
            <a:spLocks noGrp="1"/>
          </p:cNvSpPr>
          <p:nvPr>
            <p:ph sz="quarter" idx="14"/>
          </p:nvPr>
        </p:nvSpPr>
        <p:spPr>
          <a:xfrm>
            <a:off x="6191922" y="2944813"/>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467805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3302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2DD204D1-F9BD-4643-8480-6EA41EB484F1}" type="datetimeFigureOut">
              <a:rPr lang="sl-SI" noProof="0" smtClean="0"/>
              <a:t>23. 02. 2020</a:t>
            </a:fld>
            <a:endParaRPr lang="sl-SI" noProof="0" dirty="0"/>
          </a:p>
        </p:txBody>
      </p:sp>
      <p:sp>
        <p:nvSpPr>
          <p:cNvPr id="6" name="Footer Placeholder 5"/>
          <p:cNvSpPr>
            <a:spLocks noGrp="1"/>
          </p:cNvSpPr>
          <p:nvPr>
            <p:ph type="ftr" sz="quarter" idx="11"/>
          </p:nvPr>
        </p:nvSpPr>
        <p:spPr/>
        <p:txBody>
          <a:bodyPr/>
          <a:lstStyle/>
          <a:p>
            <a:endParaRPr lang="sl-SI" noProof="0" dirty="0"/>
          </a:p>
        </p:txBody>
      </p:sp>
      <p:sp>
        <p:nvSpPr>
          <p:cNvPr id="7" name="Slide Number Placeholder 6"/>
          <p:cNvSpPr>
            <a:spLocks noGrp="1"/>
          </p:cNvSpPr>
          <p:nvPr>
            <p:ph type="sldNum" sz="quarter" idx="12"/>
          </p:nvPr>
        </p:nvSpPr>
        <p:spPr/>
        <p:txBody>
          <a:bodyPr/>
          <a:lstStyle/>
          <a:p>
            <a:fld id="{EB37DED6-D4C7-42EE-AB49-D2E39E64FDE4}" type="slidenum">
              <a:rPr lang="sl-SI" noProof="0" smtClean="0"/>
              <a:t>‹#›</a:t>
            </a:fld>
            <a:endParaRPr lang="sl-SI" noProof="0" dirty="0"/>
          </a:p>
        </p:txBody>
      </p:sp>
      <p:sp>
        <p:nvSpPr>
          <p:cNvPr id="9" name="Content Placeholder 8"/>
          <p:cNvSpPr>
            <a:spLocks noGrp="1"/>
          </p:cNvSpPr>
          <p:nvPr>
            <p:ph sz="quarter" idx="13"/>
          </p:nvPr>
        </p:nvSpPr>
        <p:spPr>
          <a:xfrm>
            <a:off x="1389526" y="2313432"/>
            <a:ext cx="4558621" cy="349300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1" name="Content Placeholder 10"/>
          <p:cNvSpPr>
            <a:spLocks noGrp="1"/>
          </p:cNvSpPr>
          <p:nvPr>
            <p:ph sz="quarter" idx="14"/>
          </p:nvPr>
        </p:nvSpPr>
        <p:spPr>
          <a:xfrm>
            <a:off x="6191923" y="2313431"/>
            <a:ext cx="4558621" cy="349300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06588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5960336" y="603504"/>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999484" y="576072"/>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8250" y="2020043"/>
            <a:ext cx="4085372" cy="1503037"/>
          </a:xfrm>
        </p:spPr>
        <p:txBody>
          <a:bodyPr anchor="b">
            <a:normAutofit/>
          </a:bodyPr>
          <a:lstStyle>
            <a:lvl1pPr algn="ctr">
              <a:defRPr sz="2400" b="0"/>
            </a:lvl1pPr>
          </a:lstStyle>
          <a:p>
            <a:r>
              <a:rPr lang="sl-SI" smtClean="0"/>
              <a:t>Uredite slog naslova matrice</a:t>
            </a:r>
            <a:endParaRPr lang="en-US"/>
          </a:p>
        </p:txBody>
      </p:sp>
      <p:sp>
        <p:nvSpPr>
          <p:cNvPr id="3" name="Content Placeholder 2"/>
          <p:cNvSpPr>
            <a:spLocks noGrp="1"/>
          </p:cNvSpPr>
          <p:nvPr>
            <p:ph idx="1"/>
          </p:nvPr>
        </p:nvSpPr>
        <p:spPr>
          <a:xfrm rot="60000">
            <a:off x="6470702" y="1150993"/>
            <a:ext cx="4026674"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rot="-60000">
            <a:off x="1530436" y="3623748"/>
            <a:ext cx="4064129"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3396" y="588567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089" y="5829262"/>
            <a:ext cx="4695586"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73794" y="5896962"/>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887872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3152" y="575769"/>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5951474" y="603920"/>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4848" y="2020824"/>
            <a:ext cx="4083256" cy="1499616"/>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p:cNvSpPr>
          <p:nvPr>
            <p:ph type="pic" idx="1"/>
          </p:nvPr>
        </p:nvSpPr>
        <p:spPr>
          <a:xfrm rot="60000">
            <a:off x="6529786" y="1207272"/>
            <a:ext cx="3884139"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4" name="Text Placeholder 3"/>
          <p:cNvSpPr>
            <a:spLocks noGrp="1"/>
          </p:cNvSpPr>
          <p:nvPr>
            <p:ph type="body" sz="half" idx="2"/>
          </p:nvPr>
        </p:nvSpPr>
        <p:spPr>
          <a:xfrm rot="-60000">
            <a:off x="1535792" y="3621024"/>
            <a:ext cx="4058879"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9045" y="5888738"/>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109" y="5831038"/>
            <a:ext cx="4424238"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80160" y="5900027"/>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11990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55576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0" y="925691"/>
            <a:ext cx="1907326" cy="4763911"/>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730511" y="1106313"/>
            <a:ext cx="6903240" cy="440266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32279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1188786" y="5617774"/>
            <a:ext cx="984135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319593" y="1016990"/>
            <a:ext cx="957048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320457" y="1009651"/>
            <a:ext cx="957048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5761" y="702069"/>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5573" y="655331"/>
            <a:ext cx="566928" cy="755707"/>
          </a:xfrm>
          <a:prstGeom prst="rect">
            <a:avLst/>
          </a:prstGeom>
          <a:noFill/>
        </p:spPr>
      </p:pic>
      <p:sp>
        <p:nvSpPr>
          <p:cNvPr id="2" name="Title 1"/>
          <p:cNvSpPr>
            <a:spLocks noGrp="1"/>
          </p:cNvSpPr>
          <p:nvPr>
            <p:ph type="ctrTitle"/>
          </p:nvPr>
        </p:nvSpPr>
        <p:spPr>
          <a:xfrm>
            <a:off x="2302335" y="1794935"/>
            <a:ext cx="7629303" cy="1828090"/>
          </a:xfrm>
        </p:spPr>
        <p:txBody>
          <a:bodyPr anchor="b">
            <a:normAutofit/>
          </a:bodyPr>
          <a:lstStyle>
            <a:lvl1pPr>
              <a:defRPr sz="4800"/>
            </a:lvl1pPr>
          </a:lstStyle>
          <a:p>
            <a:r>
              <a:rPr lang="sl-SI" smtClean="0"/>
              <a:t>Uredite slog naslova matrice</a:t>
            </a:r>
            <a:endParaRPr lang="en-US"/>
          </a:p>
        </p:txBody>
      </p:sp>
      <p:sp>
        <p:nvSpPr>
          <p:cNvPr id="3" name="Subtitle 2"/>
          <p:cNvSpPr>
            <a:spLocks noGrp="1"/>
          </p:cNvSpPr>
          <p:nvPr>
            <p:ph type="subTitle" idx="1"/>
          </p:nvPr>
        </p:nvSpPr>
        <p:spPr>
          <a:xfrm>
            <a:off x="2302334" y="3736622"/>
            <a:ext cx="7614255"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a:off x="9025218" y="535759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a:xfrm>
            <a:off x="1564985" y="5357593"/>
            <a:ext cx="6711378" cy="365125"/>
          </a:xfrm>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a:xfrm>
            <a:off x="8283083" y="5357593"/>
            <a:ext cx="738505" cy="365125"/>
          </a:xfrm>
        </p:spPr>
        <p:txBody>
          <a:bodyPr/>
          <a:lstStyle>
            <a:lvl1pPr algn="ctr">
              <a:defRPr/>
            </a:lvl1p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57211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64632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926137" y="2239431"/>
            <a:ext cx="8336554" cy="1362075"/>
          </a:xfrm>
        </p:spPr>
        <p:txBody>
          <a:bodyPr anchor="b"/>
          <a:lstStyle>
            <a:lvl1pPr algn="ctr">
              <a:defRPr sz="4000" b="0" cap="none" baseline="0"/>
            </a:lvl1pPr>
          </a:lstStyle>
          <a:p>
            <a:r>
              <a:rPr lang="sl-SI" smtClean="0"/>
              <a:t>Uredite slog naslova matrice</a:t>
            </a:r>
            <a:endParaRPr lang="en-US" dirty="0"/>
          </a:p>
        </p:txBody>
      </p:sp>
      <p:sp>
        <p:nvSpPr>
          <p:cNvPr id="3" name="Text Placeholder 2"/>
          <p:cNvSpPr>
            <a:spLocks noGrp="1"/>
          </p:cNvSpPr>
          <p:nvPr>
            <p:ph type="body" idx="1"/>
          </p:nvPr>
        </p:nvSpPr>
        <p:spPr>
          <a:xfrm>
            <a:off x="1941184" y="3725335"/>
            <a:ext cx="8306459"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665753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9" name="Content Placeholder 8"/>
          <p:cNvSpPr>
            <a:spLocks noGrp="1"/>
          </p:cNvSpPr>
          <p:nvPr>
            <p:ph sz="quarter" idx="13"/>
          </p:nvPr>
        </p:nvSpPr>
        <p:spPr>
          <a:xfrm>
            <a:off x="1730813" y="2121407"/>
            <a:ext cx="4266089" cy="360273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6216301" y="2119313"/>
            <a:ext cx="4266089" cy="360521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2494981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2076618" y="2122312"/>
            <a:ext cx="391834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5" name="Text Placeholder 4"/>
          <p:cNvSpPr>
            <a:spLocks noGrp="1"/>
          </p:cNvSpPr>
          <p:nvPr>
            <p:ph type="body" sz="quarter" idx="3"/>
          </p:nvPr>
        </p:nvSpPr>
        <p:spPr>
          <a:xfrm>
            <a:off x="6545853" y="2122311"/>
            <a:ext cx="392480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7" name="Date Placeholder 6"/>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
        <p:nvSpPr>
          <p:cNvPr id="11" name="Content Placeholder 10"/>
          <p:cNvSpPr>
            <a:spLocks noGrp="1"/>
          </p:cNvSpPr>
          <p:nvPr>
            <p:ph sz="quarter" idx="13"/>
          </p:nvPr>
        </p:nvSpPr>
        <p:spPr>
          <a:xfrm>
            <a:off x="1730813" y="2944368"/>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12"/>
          <p:cNvSpPr>
            <a:spLocks noGrp="1"/>
          </p:cNvSpPr>
          <p:nvPr>
            <p:ph sz="quarter" idx="14"/>
          </p:nvPr>
        </p:nvSpPr>
        <p:spPr>
          <a:xfrm>
            <a:off x="6191922" y="2944813"/>
            <a:ext cx="4302655" cy="277977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extLst>
      <p:ext uri="{BB962C8B-B14F-4D97-AF65-F5344CB8AC3E}">
        <p14:creationId xmlns:p14="http://schemas.microsoft.com/office/powerpoint/2010/main" val="330730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1882324" y="2316009"/>
            <a:ext cx="4075136"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388599" y="2974695"/>
            <a:ext cx="4558621"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680710" y="2316010"/>
            <a:ext cx="407322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91923" y="2974695"/>
            <a:ext cx="4558621"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2DD204D1-F9BD-4643-8480-6EA41EB484F1}" type="datetimeFigureOut">
              <a:rPr lang="sl-SI" noProof="0" smtClean="0"/>
              <a:t>23. 02. 2020</a:t>
            </a:fld>
            <a:endParaRPr lang="sl-SI" noProof="0" dirty="0"/>
          </a:p>
        </p:txBody>
      </p:sp>
      <p:sp>
        <p:nvSpPr>
          <p:cNvPr id="8" name="Footer Placeholder 7"/>
          <p:cNvSpPr>
            <a:spLocks noGrp="1"/>
          </p:cNvSpPr>
          <p:nvPr>
            <p:ph type="ftr" sz="quarter" idx="11"/>
          </p:nvPr>
        </p:nvSpPr>
        <p:spPr/>
        <p:txBody>
          <a:bodyPr/>
          <a:lstStyle/>
          <a:p>
            <a:endParaRPr lang="sl-SI" noProof="0" dirty="0"/>
          </a:p>
        </p:txBody>
      </p:sp>
      <p:sp>
        <p:nvSpPr>
          <p:cNvPr id="9" name="Slide Number Placeholder 8"/>
          <p:cNvSpPr>
            <a:spLocks noGrp="1"/>
          </p:cNvSpPr>
          <p:nvPr>
            <p:ph type="sldNum" sz="quarter" idx="12"/>
          </p:nvPr>
        </p:nvSpPr>
        <p:spPr/>
        <p:txBody>
          <a:bodyPr/>
          <a:lstStyle/>
          <a:p>
            <a:fld id="{EB37DED6-D4C7-42EE-AB49-D2E39E64FDE4}"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87094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912647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5960336" y="603504"/>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999484" y="576072"/>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8250" y="2020043"/>
            <a:ext cx="4085372" cy="1503037"/>
          </a:xfrm>
        </p:spPr>
        <p:txBody>
          <a:bodyPr anchor="b">
            <a:normAutofit/>
          </a:bodyPr>
          <a:lstStyle>
            <a:lvl1pPr algn="ctr">
              <a:defRPr sz="2400" b="0"/>
            </a:lvl1pPr>
          </a:lstStyle>
          <a:p>
            <a:r>
              <a:rPr lang="sl-SI" smtClean="0"/>
              <a:t>Uredite slog naslova matrice</a:t>
            </a:r>
            <a:endParaRPr lang="en-US"/>
          </a:p>
        </p:txBody>
      </p:sp>
      <p:sp>
        <p:nvSpPr>
          <p:cNvPr id="3" name="Content Placeholder 2"/>
          <p:cNvSpPr>
            <a:spLocks noGrp="1"/>
          </p:cNvSpPr>
          <p:nvPr>
            <p:ph idx="1"/>
          </p:nvPr>
        </p:nvSpPr>
        <p:spPr>
          <a:xfrm rot="60000">
            <a:off x="6470702" y="1150993"/>
            <a:ext cx="4026674"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rot="-60000">
            <a:off x="1530436" y="3623748"/>
            <a:ext cx="4064129"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3396" y="5885673"/>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089" y="5829262"/>
            <a:ext cx="4695586"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73794" y="5896962"/>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172503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8" name="Group 15"/>
          <p:cNvGrpSpPr/>
          <p:nvPr/>
        </p:nvGrpSpPr>
        <p:grpSpPr>
          <a:xfrm>
            <a:off x="0" y="0"/>
            <a:ext cx="12188825"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842684" y="6058038"/>
            <a:ext cx="10292787"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998679" y="576868"/>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993152" y="575769"/>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5956945" y="605163"/>
            <a:ext cx="505060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5951474" y="603920"/>
            <a:ext cx="505060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0652" y="293953"/>
            <a:ext cx="75691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5072" y="238774"/>
            <a:ext cx="566928" cy="755707"/>
          </a:xfrm>
          <a:prstGeom prst="rect">
            <a:avLst/>
          </a:prstGeom>
          <a:noFill/>
        </p:spPr>
      </p:pic>
      <p:sp>
        <p:nvSpPr>
          <p:cNvPr id="2" name="Title 1"/>
          <p:cNvSpPr>
            <a:spLocks noGrp="1"/>
          </p:cNvSpPr>
          <p:nvPr>
            <p:ph type="title"/>
          </p:nvPr>
        </p:nvSpPr>
        <p:spPr>
          <a:xfrm rot="-60000">
            <a:off x="1474848" y="2020824"/>
            <a:ext cx="4083256" cy="1499616"/>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p:cNvSpPr>
          <p:nvPr>
            <p:ph type="pic" idx="1"/>
          </p:nvPr>
        </p:nvSpPr>
        <p:spPr>
          <a:xfrm rot="60000">
            <a:off x="6529786" y="1207272"/>
            <a:ext cx="3884139"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4" name="Text Placeholder 3"/>
          <p:cNvSpPr>
            <a:spLocks noGrp="1"/>
          </p:cNvSpPr>
          <p:nvPr>
            <p:ph type="body" sz="half" idx="2"/>
          </p:nvPr>
        </p:nvSpPr>
        <p:spPr>
          <a:xfrm rot="-60000">
            <a:off x="1535792" y="3621024"/>
            <a:ext cx="4058879"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a:xfrm rot="60000">
            <a:off x="8459045" y="5888738"/>
            <a:ext cx="1618007" cy="365125"/>
          </a:xfrm>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6" name="Footer Placeholder 5"/>
          <p:cNvSpPr>
            <a:spLocks noGrp="1"/>
          </p:cNvSpPr>
          <p:nvPr>
            <p:ph type="ftr" sz="quarter" idx="11"/>
          </p:nvPr>
        </p:nvSpPr>
        <p:spPr>
          <a:xfrm rot="-60000">
            <a:off x="1219109" y="5831038"/>
            <a:ext cx="4424238" cy="365125"/>
          </a:xfrm>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a:xfrm rot="60000">
            <a:off x="10080160" y="5900027"/>
            <a:ext cx="738505" cy="365125"/>
          </a:xfrm>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0637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77709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0" y="925691"/>
            <a:ext cx="1907326" cy="4763911"/>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730511" y="1106313"/>
            <a:ext cx="6903240" cy="440266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EC0585B-EBC9-4B40-89E8-5A2F781BBD1F}" type="datetimeFigureOut">
              <a:rPr lang="sl-SI" smtClean="0">
                <a:solidFill>
                  <a:prstClr val="black">
                    <a:tint val="75000"/>
                  </a:prstClr>
                </a:solidFill>
              </a:rPr>
              <a:pPr/>
              <a:t>23. 02. 2020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0BECA03-0C14-4129-8288-2B5009804D4C}"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00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2DD204D1-F9BD-4643-8480-6EA41EB484F1}" type="datetimeFigureOut">
              <a:rPr lang="sl-SI" noProof="0" smtClean="0"/>
              <a:t>23. 02. 2020</a:t>
            </a:fld>
            <a:endParaRPr lang="sl-SI" noProof="0" dirty="0"/>
          </a:p>
        </p:txBody>
      </p:sp>
      <p:sp>
        <p:nvSpPr>
          <p:cNvPr id="4" name="Footer Placeholder 3"/>
          <p:cNvSpPr>
            <a:spLocks noGrp="1"/>
          </p:cNvSpPr>
          <p:nvPr>
            <p:ph type="ftr" sz="quarter" idx="11"/>
          </p:nvPr>
        </p:nvSpPr>
        <p:spPr/>
        <p:txBody>
          <a:bodyPr/>
          <a:lstStyle/>
          <a:p>
            <a:endParaRPr lang="sl-SI" noProof="0" dirty="0"/>
          </a:p>
        </p:txBody>
      </p:sp>
      <p:sp>
        <p:nvSpPr>
          <p:cNvPr id="5" name="Slide Number Placeholder 4"/>
          <p:cNvSpPr>
            <a:spLocks noGrp="1"/>
          </p:cNvSpPr>
          <p:nvPr>
            <p:ph type="sldNum" sz="quarter" idx="12"/>
          </p:nvPr>
        </p:nvSpPr>
        <p:spPr/>
        <p:txBody>
          <a:bodyPr/>
          <a:lstStyle/>
          <a:p>
            <a:fld id="{EB37DED6-D4C7-42EE-AB49-D2E39E64FDE4}"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sl-SI" noProof="0" smtClean="0"/>
              <a:t>23. 02. 2020</a:t>
            </a:fld>
            <a:endParaRPr lang="sl-SI" noProof="0" dirty="0"/>
          </a:p>
        </p:txBody>
      </p:sp>
      <p:sp>
        <p:nvSpPr>
          <p:cNvPr id="3" name="Footer Placeholder 2"/>
          <p:cNvSpPr>
            <a:spLocks noGrp="1"/>
          </p:cNvSpPr>
          <p:nvPr>
            <p:ph type="ftr" sz="quarter" idx="11"/>
          </p:nvPr>
        </p:nvSpPr>
        <p:spPr/>
        <p:txBody>
          <a:bodyPr/>
          <a:lstStyle/>
          <a:p>
            <a:endParaRPr lang="sl-SI" noProof="0" dirty="0"/>
          </a:p>
        </p:txBody>
      </p:sp>
      <p:sp>
        <p:nvSpPr>
          <p:cNvPr id="4" name="Slide Number Placeholder 3"/>
          <p:cNvSpPr>
            <a:spLocks noGrp="1"/>
          </p:cNvSpPr>
          <p:nvPr>
            <p:ph type="sldNum" sz="quarter" idx="12"/>
          </p:nvPr>
        </p:nvSpPr>
        <p:spPr/>
        <p:txBody>
          <a:bodyPr/>
          <a:lstStyle/>
          <a:p>
            <a:fld id="{EB37DED6-D4C7-42EE-AB49-D2E39E64FDE4}"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44" name="Group 43"/>
          <p:cNvGrpSpPr/>
          <p:nvPr/>
        </p:nvGrpSpPr>
        <p:grpSpPr>
          <a:xfrm>
            <a:off x="-509739" y="0"/>
            <a:ext cx="13239661"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072" y="-21511"/>
            <a:ext cx="4904211"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7180" y="-21510"/>
            <a:ext cx="4672383"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D204D1-F9BD-4643-8480-6EA41EB484F1}" type="datetimeFigureOut">
              <a:rPr lang="sl-SI" noProof="0" smtClean="0"/>
              <a:pPr/>
              <a:t>23. 02. 2020</a:t>
            </a:fld>
            <a:endParaRPr lang="sl-SI" noProof="0" dirty="0"/>
          </a:p>
        </p:txBody>
      </p:sp>
      <p:sp>
        <p:nvSpPr>
          <p:cNvPr id="7" name="Slide Number Placeholder 6"/>
          <p:cNvSpPr>
            <a:spLocks noGrp="1"/>
          </p:cNvSpPr>
          <p:nvPr>
            <p:ph type="sldNum" sz="quarter" idx="12"/>
          </p:nvPr>
        </p:nvSpPr>
        <p:spPr/>
        <p:txBody>
          <a:bodyPr/>
          <a:lstStyle/>
          <a:p>
            <a:fld id="{EB37DED6-D4C7-42EE-AB49-D2E39E64FDE4}" type="slidenum">
              <a:rPr lang="sl-SI" noProof="0" smtClean="0"/>
              <a:pPr/>
              <a:t>‹#›</a:t>
            </a:fld>
            <a:endParaRPr lang="sl-SI" noProof="0" dirty="0"/>
          </a:p>
        </p:txBody>
      </p:sp>
      <p:sp>
        <p:nvSpPr>
          <p:cNvPr id="58" name="Rectangle 57"/>
          <p:cNvSpPr/>
          <p:nvPr/>
        </p:nvSpPr>
        <p:spPr>
          <a:xfrm>
            <a:off x="1207114" y="601884"/>
            <a:ext cx="4748439"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461" y="856527"/>
            <a:ext cx="4119514"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61" name="Rectangle 60"/>
          <p:cNvSpPr/>
          <p:nvPr/>
        </p:nvSpPr>
        <p:spPr>
          <a:xfrm>
            <a:off x="6199570" y="6088284"/>
            <a:ext cx="4672383"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6986" y="5724836"/>
            <a:ext cx="4657006" cy="365125"/>
          </a:xfrm>
        </p:spPr>
        <p:txBody>
          <a:bodyPr>
            <a:normAutofit/>
          </a:bodyPr>
          <a:lstStyle/>
          <a:p>
            <a:endParaRPr lang="sl-SI" noProof="0" dirty="0"/>
          </a:p>
        </p:txBody>
      </p:sp>
      <p:sp>
        <p:nvSpPr>
          <p:cNvPr id="2" name="Title 1"/>
          <p:cNvSpPr>
            <a:spLocks noGrp="1"/>
          </p:cNvSpPr>
          <p:nvPr>
            <p:ph type="title"/>
          </p:nvPr>
        </p:nvSpPr>
        <p:spPr>
          <a:xfrm>
            <a:off x="6318131" y="2657435"/>
            <a:ext cx="4404949" cy="1463153"/>
          </a:xfrm>
        </p:spPr>
        <p:txBody>
          <a:bodyPr anchor="b">
            <a:normAutofit/>
          </a:bodyPr>
          <a:lstStyle>
            <a:lvl1pPr algn="l">
              <a:defRPr sz="2800" b="0"/>
            </a:lvl1pPr>
          </a:lstStyle>
          <a:p>
            <a:r>
              <a:rPr lang="sl-SI" smtClean="0"/>
              <a:t>Uredite slog naslova matrice</a:t>
            </a:r>
            <a:endParaRPr lang="en-US"/>
          </a:p>
        </p:txBody>
      </p:sp>
      <p:sp>
        <p:nvSpPr>
          <p:cNvPr id="4" name="Text Placeholder 3"/>
          <p:cNvSpPr>
            <a:spLocks noGrp="1"/>
          </p:cNvSpPr>
          <p:nvPr>
            <p:ph type="body" sz="half" idx="2"/>
          </p:nvPr>
        </p:nvSpPr>
        <p:spPr>
          <a:xfrm>
            <a:off x="6313811" y="4136994"/>
            <a:ext cx="4397233"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44" name="Group 43"/>
          <p:cNvGrpSpPr/>
          <p:nvPr/>
        </p:nvGrpSpPr>
        <p:grpSpPr>
          <a:xfrm>
            <a:off x="-509739" y="0"/>
            <a:ext cx="13239661"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0072" y="-21511"/>
            <a:ext cx="4904211"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7180" y="-21510"/>
            <a:ext cx="4672383"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114" y="601884"/>
            <a:ext cx="4748439"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199570" y="6088284"/>
            <a:ext cx="4672383"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0921" y="2660904"/>
            <a:ext cx="4400166" cy="1463040"/>
          </a:xfrm>
        </p:spPr>
        <p:txBody>
          <a:bodyPr anchor="b">
            <a:normAutofit/>
          </a:bodyPr>
          <a:lstStyle>
            <a:lvl1pPr algn="l">
              <a:defRPr sz="2800" b="0"/>
            </a:lvl1pPr>
          </a:lstStyle>
          <a:p>
            <a:r>
              <a:rPr lang="sl-SI" smtClean="0"/>
              <a:t>Uredite slog naslova matrice</a:t>
            </a:r>
            <a:endParaRPr lang="en-US"/>
          </a:p>
        </p:txBody>
      </p:sp>
      <p:sp>
        <p:nvSpPr>
          <p:cNvPr id="3" name="Picture Placeholder 2"/>
          <p:cNvSpPr>
            <a:spLocks noGrp="1"/>
          </p:cNvSpPr>
          <p:nvPr>
            <p:ph type="pic" idx="1"/>
          </p:nvPr>
        </p:nvSpPr>
        <p:spPr>
          <a:xfrm>
            <a:off x="1339929" y="693795"/>
            <a:ext cx="4478331"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311197" y="4133089"/>
            <a:ext cx="4399618"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26BF754-515F-40B9-8D24-D54D5825B3D0}" type="datetimeFigureOut">
              <a:rPr lang="sl-SI" noProof="0" smtClean="0"/>
              <a:t>23. 02. 2020</a:t>
            </a:fld>
            <a:endParaRPr lang="sl-SI" noProof="0" dirty="0"/>
          </a:p>
        </p:txBody>
      </p:sp>
      <p:sp>
        <p:nvSpPr>
          <p:cNvPr id="6" name="Footer Placeholder 5"/>
          <p:cNvSpPr>
            <a:spLocks noGrp="1"/>
          </p:cNvSpPr>
          <p:nvPr>
            <p:ph type="ftr" sz="quarter" idx="11"/>
          </p:nvPr>
        </p:nvSpPr>
        <p:spPr>
          <a:xfrm>
            <a:off x="6186986" y="5724836"/>
            <a:ext cx="4657006" cy="365125"/>
          </a:xfrm>
        </p:spPr>
        <p:txBody>
          <a:bodyPr>
            <a:normAutofit/>
          </a:bodyPr>
          <a:lstStyle/>
          <a:p>
            <a:endParaRPr lang="sl-SI" noProof="0" dirty="0"/>
          </a:p>
        </p:txBody>
      </p:sp>
      <p:sp>
        <p:nvSpPr>
          <p:cNvPr id="7" name="Slide Number Placeholder 6"/>
          <p:cNvSpPr>
            <a:spLocks noGrp="1"/>
          </p:cNvSpPr>
          <p:nvPr>
            <p:ph type="sldNum" sz="quarter" idx="12"/>
          </p:nvPr>
        </p:nvSpPr>
        <p:spPr/>
        <p:txBody>
          <a:bodyPr/>
          <a:lstStyle/>
          <a:p>
            <a:fld id="{2DFBB78A-01B4-41F2-96B0-677A4A282832}" type="slidenum">
              <a:rPr lang="sl-SI" noProof="0" smtClean="0"/>
              <a:t>‹#›</a:t>
            </a:fld>
            <a:endParaRPr lang="sl-SI"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294" y="0"/>
            <a:ext cx="13239661"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441" y="333488"/>
            <a:ext cx="10969943"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0072" y="-21511"/>
            <a:ext cx="4904211"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7180" y="-21510"/>
            <a:ext cx="4672383"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0958" y="1027664"/>
            <a:ext cx="9363886" cy="1143000"/>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1390961" y="2323652"/>
            <a:ext cx="9034069" cy="350897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994435" y="224493"/>
            <a:ext cx="2844059" cy="365125"/>
          </a:xfrm>
          <a:prstGeom prst="rect">
            <a:avLst/>
          </a:prstGeom>
        </p:spPr>
        <p:txBody>
          <a:bodyPr vert="horz" lIns="91440" tIns="45720" rIns="91440" bIns="45720" rtlCol="0" anchor="ctr"/>
          <a:lstStyle>
            <a:lvl1pPr algn="r">
              <a:defRPr sz="1200">
                <a:solidFill>
                  <a:srgbClr val="FEFEFE"/>
                </a:solidFill>
              </a:defRPr>
            </a:lvl1pPr>
          </a:lstStyle>
          <a:p>
            <a:fld id="{2DD204D1-F9BD-4643-8480-6EA41EB484F1}" type="datetimeFigureOut">
              <a:rPr lang="sl-SI" noProof="0" smtClean="0"/>
              <a:pPr/>
              <a:t>23. 02. 2020</a:t>
            </a:fld>
            <a:endParaRPr lang="sl-SI" noProof="0" dirty="0"/>
          </a:p>
        </p:txBody>
      </p:sp>
      <p:sp>
        <p:nvSpPr>
          <p:cNvPr id="5" name="Footer Placeholder 4"/>
          <p:cNvSpPr>
            <a:spLocks noGrp="1"/>
          </p:cNvSpPr>
          <p:nvPr>
            <p:ph type="ftr" sz="quarter" idx="3"/>
          </p:nvPr>
        </p:nvSpPr>
        <p:spPr>
          <a:xfrm>
            <a:off x="6186986" y="5852161"/>
            <a:ext cx="4668320" cy="365125"/>
          </a:xfrm>
          <a:prstGeom prst="rect">
            <a:avLst/>
          </a:prstGeom>
        </p:spPr>
        <p:txBody>
          <a:bodyPr vert="horz" lIns="91440" tIns="45720" rIns="91440" bIns="45720" rtlCol="0" anchor="ctr"/>
          <a:lstStyle>
            <a:lvl1pPr algn="r">
              <a:defRPr sz="1200">
                <a:solidFill>
                  <a:schemeClr val="accent1"/>
                </a:solidFill>
              </a:defRPr>
            </a:lvl1pPr>
          </a:lstStyle>
          <a:p>
            <a:endParaRPr lang="sl-SI" noProof="0" dirty="0"/>
          </a:p>
        </p:txBody>
      </p:sp>
      <p:sp>
        <p:nvSpPr>
          <p:cNvPr id="6" name="Slide Number Placeholder 5"/>
          <p:cNvSpPr>
            <a:spLocks noGrp="1"/>
          </p:cNvSpPr>
          <p:nvPr>
            <p:ph type="sldNum" sz="quarter" idx="4"/>
          </p:nvPr>
        </p:nvSpPr>
        <p:spPr>
          <a:xfrm>
            <a:off x="6197181" y="224492"/>
            <a:ext cx="1775745" cy="365125"/>
          </a:xfrm>
          <a:prstGeom prst="rect">
            <a:avLst/>
          </a:prstGeom>
        </p:spPr>
        <p:txBody>
          <a:bodyPr vert="horz" lIns="91440" tIns="45720" rIns="91440" bIns="45720" rtlCol="0" anchor="ctr"/>
          <a:lstStyle>
            <a:lvl1pPr algn="l">
              <a:defRPr sz="1200">
                <a:solidFill>
                  <a:srgbClr val="FEFEFE"/>
                </a:solidFill>
              </a:defRPr>
            </a:lvl1pPr>
          </a:lstStyle>
          <a:p>
            <a:fld id="{EB37DED6-D4C7-42EE-AB49-D2E39E64FDE4}" type="slidenum">
              <a:rPr lang="sl-SI" noProof="0" smtClean="0"/>
              <a:pPr/>
              <a:t>‹#›</a:t>
            </a:fld>
            <a:endParaRPr lang="sl-SI" noProof="0"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7982" y="6069330"/>
            <a:ext cx="1055857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106" y="575310"/>
            <a:ext cx="10258928"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106" y="576072"/>
            <a:ext cx="10258928"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800" y="273091"/>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1677" y="203774"/>
            <a:ext cx="566928" cy="755707"/>
          </a:xfrm>
          <a:prstGeom prst="rect">
            <a:avLst/>
          </a:prstGeom>
          <a:noFill/>
        </p:spPr>
      </p:pic>
      <p:sp>
        <p:nvSpPr>
          <p:cNvPr id="2" name="Title Placeholder 1"/>
          <p:cNvSpPr>
            <a:spLocks noGrp="1"/>
          </p:cNvSpPr>
          <p:nvPr>
            <p:ph type="title"/>
          </p:nvPr>
        </p:nvSpPr>
        <p:spPr>
          <a:xfrm>
            <a:off x="1459651" y="817583"/>
            <a:ext cx="9284575" cy="1202485"/>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950213" y="2119257"/>
            <a:ext cx="8259722" cy="3603812"/>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03877" y="5809153"/>
            <a:ext cx="1618007"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DD204D1-F9BD-4643-8480-6EA41EB484F1}" type="datetimeFigureOut">
              <a:rPr lang="sl-SI" noProof="0" smtClean="0"/>
              <a:pPr/>
              <a:t>23. 02. 2020</a:t>
            </a:fld>
            <a:endParaRPr lang="sl-SI" noProof="0" dirty="0"/>
          </a:p>
        </p:txBody>
      </p:sp>
      <p:sp>
        <p:nvSpPr>
          <p:cNvPr id="5" name="Footer Placeholder 4"/>
          <p:cNvSpPr>
            <a:spLocks noGrp="1"/>
          </p:cNvSpPr>
          <p:nvPr>
            <p:ph type="ftr" sz="quarter" idx="3"/>
          </p:nvPr>
        </p:nvSpPr>
        <p:spPr>
          <a:xfrm>
            <a:off x="1218884" y="5809153"/>
            <a:ext cx="7384994"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l-SI" noProof="0" dirty="0"/>
          </a:p>
        </p:txBody>
      </p:sp>
      <p:sp>
        <p:nvSpPr>
          <p:cNvPr id="6" name="Slide Number Placeholder 5"/>
          <p:cNvSpPr>
            <a:spLocks noGrp="1"/>
          </p:cNvSpPr>
          <p:nvPr>
            <p:ph type="sldNum" sz="quarter" idx="4"/>
          </p:nvPr>
        </p:nvSpPr>
        <p:spPr>
          <a:xfrm>
            <a:off x="10224273" y="5809153"/>
            <a:ext cx="738505"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B37DED6-D4C7-42EE-AB49-D2E39E64FDE4}" type="slidenum">
              <a:rPr lang="sl-SI" noProof="0" smtClean="0"/>
              <a:pPr/>
              <a:t>‹#›</a:t>
            </a:fld>
            <a:endParaRPr lang="sl-SI" noProof="0"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37982" y="6069330"/>
            <a:ext cx="1055857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75106" y="575310"/>
            <a:ext cx="10258928"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75106" y="576072"/>
            <a:ext cx="10258928"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800" y="273091"/>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1677" y="203774"/>
            <a:ext cx="566928" cy="755707"/>
          </a:xfrm>
          <a:prstGeom prst="rect">
            <a:avLst/>
          </a:prstGeom>
          <a:noFill/>
        </p:spPr>
      </p:pic>
      <p:sp>
        <p:nvSpPr>
          <p:cNvPr id="2" name="Title Placeholder 1"/>
          <p:cNvSpPr>
            <a:spLocks noGrp="1"/>
          </p:cNvSpPr>
          <p:nvPr>
            <p:ph type="title"/>
          </p:nvPr>
        </p:nvSpPr>
        <p:spPr>
          <a:xfrm>
            <a:off x="1459651" y="817583"/>
            <a:ext cx="9284575" cy="1202485"/>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950213" y="2119257"/>
            <a:ext cx="8259722" cy="3603812"/>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03877" y="5809153"/>
            <a:ext cx="1618007"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DD204D1-F9BD-4643-8480-6EA41EB484F1}" type="datetimeFigureOut">
              <a:rPr lang="sl-SI" smtClean="0">
                <a:solidFill>
                  <a:srgbClr val="465E9C"/>
                </a:solidFill>
              </a:rPr>
              <a:pPr/>
              <a:t>23. 02. 2020</a:t>
            </a:fld>
            <a:endParaRPr lang="sl-SI" dirty="0">
              <a:solidFill>
                <a:srgbClr val="465E9C"/>
              </a:solidFill>
            </a:endParaRPr>
          </a:p>
        </p:txBody>
      </p:sp>
      <p:sp>
        <p:nvSpPr>
          <p:cNvPr id="5" name="Footer Placeholder 4"/>
          <p:cNvSpPr>
            <a:spLocks noGrp="1"/>
          </p:cNvSpPr>
          <p:nvPr>
            <p:ph type="ftr" sz="quarter" idx="3"/>
          </p:nvPr>
        </p:nvSpPr>
        <p:spPr>
          <a:xfrm>
            <a:off x="1218884" y="5809153"/>
            <a:ext cx="7384994"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l-SI" dirty="0">
              <a:solidFill>
                <a:srgbClr val="465E9C"/>
              </a:solidFill>
            </a:endParaRPr>
          </a:p>
        </p:txBody>
      </p:sp>
      <p:sp>
        <p:nvSpPr>
          <p:cNvPr id="6" name="Slide Number Placeholder 5"/>
          <p:cNvSpPr>
            <a:spLocks noGrp="1"/>
          </p:cNvSpPr>
          <p:nvPr>
            <p:ph type="sldNum" sz="quarter" idx="4"/>
          </p:nvPr>
        </p:nvSpPr>
        <p:spPr>
          <a:xfrm>
            <a:off x="10224273" y="5809153"/>
            <a:ext cx="738505"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B37DED6-D4C7-42EE-AB49-D2E39E64FDE4}" type="slidenum">
              <a:rPr lang="sl-SI" smtClean="0">
                <a:solidFill>
                  <a:srgbClr val="465E9C"/>
                </a:solidFill>
              </a:rPr>
              <a:pPr/>
              <a:t>‹#›</a:t>
            </a:fld>
            <a:endParaRPr lang="sl-SI" dirty="0">
              <a:solidFill>
                <a:srgbClr val="465E9C"/>
              </a:solidFill>
            </a:endParaRPr>
          </a:p>
        </p:txBody>
      </p:sp>
    </p:spTree>
    <p:extLst>
      <p:ext uri="{BB962C8B-B14F-4D97-AF65-F5344CB8AC3E}">
        <p14:creationId xmlns:p14="http://schemas.microsoft.com/office/powerpoint/2010/main" val="392645618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37982" y="6069330"/>
            <a:ext cx="1055857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75106" y="575310"/>
            <a:ext cx="10258928"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75106" y="576072"/>
            <a:ext cx="10258928"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800" y="273091"/>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1677" y="203774"/>
            <a:ext cx="566928" cy="755707"/>
          </a:xfrm>
          <a:prstGeom prst="rect">
            <a:avLst/>
          </a:prstGeom>
          <a:noFill/>
        </p:spPr>
      </p:pic>
      <p:sp>
        <p:nvSpPr>
          <p:cNvPr id="2" name="Title Placeholder 1"/>
          <p:cNvSpPr>
            <a:spLocks noGrp="1"/>
          </p:cNvSpPr>
          <p:nvPr>
            <p:ph type="title"/>
          </p:nvPr>
        </p:nvSpPr>
        <p:spPr>
          <a:xfrm>
            <a:off x="1459651" y="817583"/>
            <a:ext cx="9284575" cy="1202485"/>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950213" y="2119257"/>
            <a:ext cx="8259722" cy="3603812"/>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03877" y="5809153"/>
            <a:ext cx="1618007"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DD204D1-F9BD-4643-8480-6EA41EB484F1}" type="datetimeFigureOut">
              <a:rPr lang="sl-SI" smtClean="0">
                <a:solidFill>
                  <a:srgbClr val="465E9C"/>
                </a:solidFill>
              </a:rPr>
              <a:pPr/>
              <a:t>23. 02. 2020</a:t>
            </a:fld>
            <a:endParaRPr lang="sl-SI" dirty="0">
              <a:solidFill>
                <a:srgbClr val="465E9C"/>
              </a:solidFill>
            </a:endParaRPr>
          </a:p>
        </p:txBody>
      </p:sp>
      <p:sp>
        <p:nvSpPr>
          <p:cNvPr id="5" name="Footer Placeholder 4"/>
          <p:cNvSpPr>
            <a:spLocks noGrp="1"/>
          </p:cNvSpPr>
          <p:nvPr>
            <p:ph type="ftr" sz="quarter" idx="3"/>
          </p:nvPr>
        </p:nvSpPr>
        <p:spPr>
          <a:xfrm>
            <a:off x="1218884" y="5809153"/>
            <a:ext cx="7384994"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l-SI" dirty="0">
              <a:solidFill>
                <a:srgbClr val="465E9C"/>
              </a:solidFill>
            </a:endParaRPr>
          </a:p>
        </p:txBody>
      </p:sp>
      <p:sp>
        <p:nvSpPr>
          <p:cNvPr id="6" name="Slide Number Placeholder 5"/>
          <p:cNvSpPr>
            <a:spLocks noGrp="1"/>
          </p:cNvSpPr>
          <p:nvPr>
            <p:ph type="sldNum" sz="quarter" idx="4"/>
          </p:nvPr>
        </p:nvSpPr>
        <p:spPr>
          <a:xfrm>
            <a:off x="10224273" y="5809153"/>
            <a:ext cx="738505"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B37DED6-D4C7-42EE-AB49-D2E39E64FDE4}" type="slidenum">
              <a:rPr lang="sl-SI" smtClean="0">
                <a:solidFill>
                  <a:srgbClr val="465E9C"/>
                </a:solidFill>
              </a:rPr>
              <a:pPr/>
              <a:t>‹#›</a:t>
            </a:fld>
            <a:endParaRPr lang="sl-SI" dirty="0">
              <a:solidFill>
                <a:srgbClr val="465E9C"/>
              </a:solidFill>
            </a:endParaRPr>
          </a:p>
        </p:txBody>
      </p:sp>
    </p:spTree>
    <p:extLst>
      <p:ext uri="{BB962C8B-B14F-4D97-AF65-F5344CB8AC3E}">
        <p14:creationId xmlns:p14="http://schemas.microsoft.com/office/powerpoint/2010/main" val="1957962931"/>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88825"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37982" y="6069330"/>
            <a:ext cx="1055857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75106" y="575310"/>
            <a:ext cx="10258928"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75106" y="576072"/>
            <a:ext cx="10258928"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800" y="273091"/>
            <a:ext cx="75691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1677" y="203774"/>
            <a:ext cx="566928" cy="755707"/>
          </a:xfrm>
          <a:prstGeom prst="rect">
            <a:avLst/>
          </a:prstGeom>
          <a:noFill/>
        </p:spPr>
      </p:pic>
      <p:sp>
        <p:nvSpPr>
          <p:cNvPr id="2" name="Title Placeholder 1"/>
          <p:cNvSpPr>
            <a:spLocks noGrp="1"/>
          </p:cNvSpPr>
          <p:nvPr>
            <p:ph type="title"/>
          </p:nvPr>
        </p:nvSpPr>
        <p:spPr>
          <a:xfrm>
            <a:off x="1459651" y="817583"/>
            <a:ext cx="9284575" cy="1202485"/>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950213" y="2119257"/>
            <a:ext cx="8259722" cy="3603812"/>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03877" y="5809153"/>
            <a:ext cx="1618007"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DD204D1-F9BD-4643-8480-6EA41EB484F1}" type="datetimeFigureOut">
              <a:rPr lang="sl-SI" smtClean="0">
                <a:solidFill>
                  <a:srgbClr val="465E9C"/>
                </a:solidFill>
              </a:rPr>
              <a:pPr/>
              <a:t>23. 02. 2020</a:t>
            </a:fld>
            <a:endParaRPr lang="sl-SI" dirty="0">
              <a:solidFill>
                <a:srgbClr val="465E9C"/>
              </a:solidFill>
            </a:endParaRPr>
          </a:p>
        </p:txBody>
      </p:sp>
      <p:sp>
        <p:nvSpPr>
          <p:cNvPr id="5" name="Footer Placeholder 4"/>
          <p:cNvSpPr>
            <a:spLocks noGrp="1"/>
          </p:cNvSpPr>
          <p:nvPr>
            <p:ph type="ftr" sz="quarter" idx="3"/>
          </p:nvPr>
        </p:nvSpPr>
        <p:spPr>
          <a:xfrm>
            <a:off x="1218884" y="5809153"/>
            <a:ext cx="7384994"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l-SI" dirty="0">
              <a:solidFill>
                <a:srgbClr val="465E9C"/>
              </a:solidFill>
            </a:endParaRPr>
          </a:p>
        </p:txBody>
      </p:sp>
      <p:sp>
        <p:nvSpPr>
          <p:cNvPr id="6" name="Slide Number Placeholder 5"/>
          <p:cNvSpPr>
            <a:spLocks noGrp="1"/>
          </p:cNvSpPr>
          <p:nvPr>
            <p:ph type="sldNum" sz="quarter" idx="4"/>
          </p:nvPr>
        </p:nvSpPr>
        <p:spPr>
          <a:xfrm>
            <a:off x="10224273" y="5809153"/>
            <a:ext cx="738505"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B37DED6-D4C7-42EE-AB49-D2E39E64FDE4}" type="slidenum">
              <a:rPr lang="sl-SI" smtClean="0">
                <a:solidFill>
                  <a:srgbClr val="465E9C"/>
                </a:solidFill>
              </a:rPr>
              <a:pPr/>
              <a:t>‹#›</a:t>
            </a:fld>
            <a:endParaRPr lang="sl-SI" dirty="0">
              <a:solidFill>
                <a:srgbClr val="465E9C"/>
              </a:solidFill>
            </a:endParaRPr>
          </a:p>
        </p:txBody>
      </p:sp>
    </p:spTree>
    <p:extLst>
      <p:ext uri="{BB962C8B-B14F-4D97-AF65-F5344CB8AC3E}">
        <p14:creationId xmlns:p14="http://schemas.microsoft.com/office/powerpoint/2010/main" val="284644700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grpSp>
        <p:nvGrpSpPr>
          <p:cNvPr id="13" name="Skupina 12"/>
          <p:cNvGrpSpPr/>
          <p:nvPr/>
        </p:nvGrpSpPr>
        <p:grpSpPr>
          <a:xfrm>
            <a:off x="1512000" y="1512626"/>
            <a:ext cx="9129965" cy="3771209"/>
            <a:chOff x="1512000" y="1512626"/>
            <a:chExt cx="9129965" cy="3771209"/>
          </a:xfrm>
        </p:grpSpPr>
        <p:pic>
          <p:nvPicPr>
            <p:cNvPr id="12" name="Slika 11"/>
            <p:cNvPicPr/>
            <p:nvPr/>
          </p:nvPicPr>
          <p:blipFill rotWithShape="1">
            <a:blip r:embed="rId2" cstate="print">
              <a:extLst>
                <a:ext uri="{28A0092B-C50C-407E-A947-70E740481C1C}">
                  <a14:useLocalDpi xmlns:a14="http://schemas.microsoft.com/office/drawing/2010/main" val="0"/>
                </a:ext>
              </a:extLst>
            </a:blip>
            <a:srcRect l="7" t="5" r="1" b="11375"/>
            <a:stretch/>
          </p:blipFill>
          <p:spPr bwMode="auto">
            <a:xfrm rot="10800000">
              <a:off x="1546860" y="1574165"/>
              <a:ext cx="9095105" cy="3709670"/>
            </a:xfrm>
            <a:prstGeom prst="rect">
              <a:avLst/>
            </a:prstGeom>
            <a:noFill/>
            <a:ln w="88900">
              <a:solidFill>
                <a:schemeClr val="bg1"/>
              </a:solidFill>
            </a:ln>
            <a:effectLst>
              <a:glow rad="139700">
                <a:schemeClr val="bg1">
                  <a:alpha val="40000"/>
                </a:schemeClr>
              </a:glow>
            </a:effectLst>
          </p:spPr>
        </p:pic>
        <p:pic>
          <p:nvPicPr>
            <p:cNvPr id="7" name="Slika 6" descr="E:\Mahy\Kvizi\Nova spletna stran\Fotografije\Temeljne fotografije\Fotografije asociacijskih kvizov MQ Maestro (bodoči logotip)\MQ Maestro (logotip - z novim napisom, verzija št.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000" y="1512626"/>
              <a:ext cx="2209800" cy="1124585"/>
            </a:xfrm>
            <a:prstGeom prst="rect">
              <a:avLst/>
            </a:prstGeom>
            <a:noFill/>
            <a:ln>
              <a:noFill/>
            </a:ln>
          </p:spPr>
        </p:pic>
      </p:grpSp>
    </p:spTree>
    <p:extLst>
      <p:ext uri="{BB962C8B-B14F-4D97-AF65-F5344CB8AC3E}">
        <p14:creationId xmlns:p14="http://schemas.microsoft.com/office/powerpoint/2010/main" val="3368379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564904"/>
            <a:ext cx="10657184" cy="2304256"/>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4:</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Kateri računalniški pripomoček je »ocvrto pecivo iz kvašenega testa«?</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90414468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844824"/>
            <a:ext cx="10657184" cy="4258069"/>
          </a:xfrm>
        </p:spPr>
        <p:txBody>
          <a:bodyPr>
            <a:normAutofit/>
          </a:bodyPr>
          <a:lstStyle/>
          <a:p>
            <a:pPr algn="ctr" defTabSz="1216152">
              <a:lnSpc>
                <a:spcPct val="85000"/>
              </a:lnSpc>
              <a:spcBef>
                <a:spcPts val="0"/>
              </a:spcBef>
              <a:buNone/>
            </a:pPr>
            <a:r>
              <a:rPr lang="sl-SI" sz="4400" b="1" dirty="0" smtClean="0">
                <a:solidFill>
                  <a:srgbClr val="374C81"/>
                </a:solidFill>
                <a:latin typeface="Candara" panose="020E0502030303020204" pitchFamily="34" charset="0"/>
              </a:rPr>
              <a:t>odgovor številka 4:</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MIŠKA</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(obrazložitev odgovora: računalniški pripomoček je miška, miška pa je tudi ocvrto pecivo iz kvašenega testa)</a:t>
            </a:r>
            <a:endParaRPr lang="sl-SI" sz="44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2778951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409503"/>
            <a:ext cx="10657184" cy="2845946"/>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5:</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Kako se imenuje nizka tropska rastlina ali</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njen sad, ki dozori v zemlji, s katerim »se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oglaša petelin«?</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2453132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916832"/>
            <a:ext cx="10657184" cy="4258069"/>
          </a:xfrm>
        </p:spPr>
        <p:txBody>
          <a:bodyPr>
            <a:normAutofit fontScale="90000"/>
          </a:bodyPr>
          <a:lstStyle/>
          <a:p>
            <a:pPr algn="ctr" defTabSz="1216152">
              <a:lnSpc>
                <a:spcPct val="85000"/>
              </a:lnSpc>
              <a:spcBef>
                <a:spcPts val="0"/>
              </a:spcBef>
            </a:pPr>
            <a:r>
              <a:rPr lang="sl-SI" sz="4400" b="1" dirty="0" smtClean="0">
                <a:solidFill>
                  <a:srgbClr val="374C81"/>
                </a:solidFill>
                <a:latin typeface="Candara" panose="020E0502030303020204" pitchFamily="34" charset="0"/>
              </a:rPr>
              <a:t>odgovor številka 5:</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KIKIRIKI</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(obrazložitev odgovora: kikiriki je nizka</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tropska </a:t>
            </a:r>
            <a:r>
              <a:rPr lang="sl-SI" sz="4400" b="1" dirty="0">
                <a:solidFill>
                  <a:srgbClr val="374C81"/>
                </a:solidFill>
                <a:latin typeface="Candara" panose="020E0502030303020204" pitchFamily="34" charset="0"/>
              </a:rPr>
              <a:t>rastlina </a:t>
            </a:r>
            <a:r>
              <a:rPr lang="sl-SI" sz="4400" b="1" dirty="0" smtClean="0">
                <a:solidFill>
                  <a:srgbClr val="374C81"/>
                </a:solidFill>
                <a:latin typeface="Candara" panose="020E0502030303020204" pitchFamily="34" charset="0"/>
              </a:rPr>
              <a:t>ali njen </a:t>
            </a:r>
            <a:r>
              <a:rPr lang="sl-SI" sz="4400" b="1" dirty="0">
                <a:solidFill>
                  <a:srgbClr val="374C81"/>
                </a:solidFill>
                <a:latin typeface="Candara" panose="020E0502030303020204" pitchFamily="34" charset="0"/>
              </a:rPr>
              <a:t>sad, ki dozori </a:t>
            </a:r>
            <a:r>
              <a:rPr lang="sl-SI" sz="4400" b="1" dirty="0" smtClean="0">
                <a:solidFill>
                  <a:srgbClr val="374C81"/>
                </a:solidFill>
                <a:latin typeface="Candara" panose="020E0502030303020204" pitchFamily="34" charset="0"/>
              </a:rPr>
              <a:t>v</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zemlji, izraz kikiriki pa posnema tudi</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glas petelina, ko se oglaša)</a:t>
            </a:r>
            <a:endParaRPr lang="sl-SI" sz="44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46289933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410247"/>
            <a:ext cx="10657184" cy="2845946"/>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6:</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Glavno mesto katere države je »popust pri ceni blaga, ki ga prodajalec odobri navadno trgovskemu podjetju«?</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31640062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916832"/>
            <a:ext cx="10657184" cy="4258069"/>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številka 6:</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MAROKA</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(obrazložitev odgovora: </a:t>
            </a:r>
            <a:r>
              <a:rPr lang="sl-SI" b="1" dirty="0">
                <a:solidFill>
                  <a:srgbClr val="374C81"/>
                </a:solidFill>
                <a:latin typeface="Candara" panose="020E0502030303020204" pitchFamily="34" charset="0"/>
              </a:rPr>
              <a:t>popust pri ceni blaga, ki ga prodajalec odobri navadno trgovskemu </a:t>
            </a:r>
            <a:r>
              <a:rPr lang="sl-SI" b="1" dirty="0" smtClean="0">
                <a:solidFill>
                  <a:srgbClr val="374C81"/>
                </a:solidFill>
                <a:latin typeface="Candara" panose="020E0502030303020204" pitchFamily="34" charset="0"/>
              </a:rPr>
              <a:t>podjetju, je rabat, Rabat pa je glavno mesto</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Maroka)</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428191229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837828" y="1753565"/>
            <a:ext cx="10585176" cy="3341216"/>
          </a:xfrm>
        </p:spPr>
        <p:txBody>
          <a:bodyPr>
            <a:normAutofit/>
          </a:bodyPr>
          <a:lstStyle/>
          <a:p>
            <a:pPr algn="ctr" defTabSz="1216152">
              <a:lnSpc>
                <a:spcPct val="85000"/>
              </a:lnSpc>
              <a:spcBef>
                <a:spcPts val="0"/>
              </a:spcBef>
              <a:buNone/>
            </a:pPr>
            <a:r>
              <a:rPr lang="sl-SI" sz="8000" b="1" dirty="0" smtClean="0">
                <a:solidFill>
                  <a:srgbClr val="374C81"/>
                </a:solidFill>
                <a:latin typeface="Berlin Sans FB" panose="020E0602020502020306" pitchFamily="34" charset="0"/>
              </a:rPr>
              <a:t>2</a:t>
            </a:r>
            <a:r>
              <a:rPr lang="sl-SI" sz="8000" b="1" i="0" dirty="0" smtClean="0">
                <a:solidFill>
                  <a:srgbClr val="374C81"/>
                </a:solidFill>
                <a:latin typeface="Berlin Sans FB" panose="020E0602020502020306" pitchFamily="34" charset="0"/>
              </a:rPr>
              <a:t>. </a:t>
            </a:r>
            <a:r>
              <a:rPr lang="sl-SI" sz="8000" b="1" dirty="0" smtClean="0">
                <a:solidFill>
                  <a:srgbClr val="374C81"/>
                </a:solidFill>
                <a:latin typeface="Berlin Sans FB" panose="020E0602020502020306" pitchFamily="34" charset="0"/>
              </a:rPr>
              <a:t>i</a:t>
            </a:r>
            <a:r>
              <a:rPr lang="sl-SI" sz="8000" b="1" i="0" dirty="0" smtClean="0">
                <a:solidFill>
                  <a:srgbClr val="374C81"/>
                </a:solidFill>
                <a:latin typeface="Berlin Sans FB" panose="020E0602020502020306" pitchFamily="34" charset="0"/>
              </a:rPr>
              <a:t>gra:</a:t>
            </a:r>
            <a:br>
              <a:rPr lang="sl-SI" sz="8000" b="1" i="0" dirty="0" smtClean="0">
                <a:solidFill>
                  <a:srgbClr val="374C81"/>
                </a:solidFill>
                <a:latin typeface="Berlin Sans FB" panose="020E0602020502020306" pitchFamily="34" charset="0"/>
              </a:rPr>
            </a:br>
            <a:r>
              <a:rPr lang="sl-SI" b="1" dirty="0">
                <a:solidFill>
                  <a:srgbClr val="374C81"/>
                </a:solidFill>
                <a:latin typeface="Berlin Sans FB" panose="020E0602020502020306" pitchFamily="34" charset="0"/>
              </a:rPr>
              <a:t/>
            </a:r>
            <a:br>
              <a:rPr lang="sl-SI" b="1" dirty="0">
                <a:solidFill>
                  <a:srgbClr val="374C81"/>
                </a:solidFill>
                <a:latin typeface="Berlin Sans FB" panose="020E0602020502020306" pitchFamily="34" charset="0"/>
              </a:rPr>
            </a:br>
            <a:r>
              <a:rPr lang="sl-SI" sz="8000" b="1" i="0" dirty="0" smtClean="0">
                <a:solidFill>
                  <a:srgbClr val="374C81"/>
                </a:solidFill>
                <a:latin typeface="Berlin Sans FB" panose="020E0602020502020306" pitchFamily="34" charset="0"/>
              </a:rPr>
              <a:t>Hibridi</a:t>
            </a:r>
            <a:endParaRPr lang="sl-SI" sz="8000" b="1" i="0" dirty="0">
              <a:solidFill>
                <a:srgbClr val="374C81"/>
              </a:solidFill>
              <a:latin typeface="Berlin Sans FB" panose="020E0602020502020306"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33067006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204864"/>
            <a:ext cx="10657184" cy="3240360"/>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vprašanje 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Peciva, ki pogosto obeležujejo praznovanja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rojstnih dni + manjši, oknu podobni odprtini</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60800232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410247"/>
            <a:ext cx="10657184" cy="2808312"/>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torte + lini = tortelini </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85284999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204864"/>
            <a:ext cx="10657184" cy="3384376"/>
          </a:xfrm>
        </p:spPr>
        <p:txBody>
          <a:bodyPr>
            <a:normAutofit fontScale="90000"/>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vprašanje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Kemijski simbol za radij + dva predstavnika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navijaške skupine nogometnega kluba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Maribor</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90309175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pic>
        <p:nvPicPr>
          <p:cNvPr id="8" name="Slika 7" descr="E:\Mahy\Kvizi\Nova spletna stran\Fotografije\Temeljne fotografije\Fotografije asociacijskih kvizov MQ Maestro (bodoči logotip)\MQ Maestro (logotip - z novim napisom, verzija št. 1).jpg"/>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175067"/>
            <a:ext cx="8861425" cy="4507865"/>
          </a:xfrm>
          <a:prstGeom prst="rect">
            <a:avLst/>
          </a:prstGeom>
          <a:noFill/>
          <a:ln>
            <a:noFill/>
          </a:ln>
        </p:spPr>
      </p:pic>
    </p:spTree>
    <p:extLst>
      <p:ext uri="{BB962C8B-B14F-4D97-AF65-F5344CB8AC3E}">
        <p14:creationId xmlns:p14="http://schemas.microsoft.com/office/powerpoint/2010/main" val="15981419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426767"/>
            <a:ext cx="10657184" cy="2808312"/>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ra + violi = ravioli </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251964983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1700808"/>
            <a:ext cx="10657184" cy="3384376"/>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vprašanje številka 3:</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Pogovorni izraz za vrvi + ne jaz, temveč…</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396137539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426395"/>
            <a:ext cx="10657184" cy="2808312"/>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številka 3:</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špage + ti = špageti </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39085854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392487"/>
            <a:ext cx="10657184" cy="2952328"/>
          </a:xfrm>
        </p:spPr>
        <p:txBody>
          <a:bodyPr>
            <a:normAutofit fontScale="90000"/>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vprašanje številka 4:</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Priimek Emmanuela, predsednika Francije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(izgovorjen slovensko), z vrinjenim samoglasnikom</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61756883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3736" y="2420888"/>
            <a:ext cx="10657184" cy="2808312"/>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številka 4:</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Makron + a (vrinjen med črki k in r) = makaron </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41787005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844824"/>
            <a:ext cx="10657184" cy="4320480"/>
          </a:xfrm>
        </p:spPr>
        <p:txBody>
          <a:bodyPr>
            <a:normAutofit fontScale="90000"/>
          </a:bodyPr>
          <a:lstStyle/>
          <a:p>
            <a:pPr algn="ctr" defTabSz="1216152">
              <a:lnSpc>
                <a:spcPct val="85000"/>
              </a:lnSpc>
              <a:spcBef>
                <a:spcPts val="0"/>
              </a:spcBef>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vprašanje številka 5:</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Nazaj brano pripovedno literarno delo v verzih,</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ki obširno govori o kakem velikem in slavnem</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dogodku + priimek slovenskega pevca Vilija,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znanega</a:t>
            </a:r>
            <a:r>
              <a:rPr lang="sl-SI" b="1" dirty="0">
                <a:solidFill>
                  <a:srgbClr val="374C81"/>
                </a:solidFill>
                <a:latin typeface="Candara" panose="020E0502030303020204" pitchFamily="34" charset="0"/>
              </a:rPr>
              <a:t> </a:t>
            </a:r>
            <a:r>
              <a:rPr lang="sl-SI" b="1" dirty="0" smtClean="0">
                <a:solidFill>
                  <a:srgbClr val="374C81"/>
                </a:solidFill>
                <a:latin typeface="Candara" panose="020E0502030303020204" pitchFamily="34" charset="0"/>
              </a:rPr>
              <a:t>po hitih, kot sta »Naj bogovi slišijo« in</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a:t>
            </a:r>
            <a:r>
              <a:rPr lang="sl-SI" b="1" dirty="0" smtClean="0">
                <a:solidFill>
                  <a:srgbClr val="374C81"/>
                </a:solidFill>
                <a:latin typeface="Candara" panose="020E0502030303020204" pitchFamily="34" charset="0"/>
              </a:rPr>
              <a:t>Na fuzbal me pust«</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112836680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72864" y="2410247"/>
            <a:ext cx="10657184" cy="2808312"/>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TEMA: TESTENINE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številka 5:</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pe (nazaj bran ep) + Resnik = peresnik</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75824728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837828" y="1753565"/>
            <a:ext cx="10585176" cy="3341216"/>
          </a:xfrm>
        </p:spPr>
        <p:txBody>
          <a:bodyPr>
            <a:normAutofit/>
          </a:bodyPr>
          <a:lstStyle/>
          <a:p>
            <a:pPr algn="ctr" defTabSz="1216152">
              <a:lnSpc>
                <a:spcPct val="85000"/>
              </a:lnSpc>
              <a:spcBef>
                <a:spcPts val="0"/>
              </a:spcBef>
              <a:buNone/>
            </a:pPr>
            <a:r>
              <a:rPr lang="sl-SI" sz="8000" b="1" dirty="0" smtClean="0">
                <a:solidFill>
                  <a:srgbClr val="374C81"/>
                </a:solidFill>
                <a:latin typeface="Berlin Sans FB" panose="020E0602020502020306" pitchFamily="34" charset="0"/>
              </a:rPr>
              <a:t>3</a:t>
            </a:r>
            <a:r>
              <a:rPr lang="sl-SI" sz="8000" b="1" i="0" dirty="0" smtClean="0">
                <a:solidFill>
                  <a:srgbClr val="374C81"/>
                </a:solidFill>
                <a:latin typeface="Berlin Sans FB" panose="020E0602020502020306" pitchFamily="34" charset="0"/>
              </a:rPr>
              <a:t>. </a:t>
            </a:r>
            <a:r>
              <a:rPr lang="sl-SI" sz="8000" b="1" dirty="0" smtClean="0">
                <a:solidFill>
                  <a:srgbClr val="374C81"/>
                </a:solidFill>
                <a:latin typeface="Berlin Sans FB" panose="020E0602020502020306" pitchFamily="34" charset="0"/>
              </a:rPr>
              <a:t>i</a:t>
            </a:r>
            <a:r>
              <a:rPr lang="sl-SI" sz="8000" b="1" i="0" dirty="0" smtClean="0">
                <a:solidFill>
                  <a:srgbClr val="374C81"/>
                </a:solidFill>
                <a:latin typeface="Berlin Sans FB" panose="020E0602020502020306" pitchFamily="34" charset="0"/>
              </a:rPr>
              <a:t>gra:</a:t>
            </a:r>
            <a:br>
              <a:rPr lang="sl-SI" sz="8000" b="1" i="0" dirty="0" smtClean="0">
                <a:solidFill>
                  <a:srgbClr val="374C81"/>
                </a:solidFill>
                <a:latin typeface="Berlin Sans FB" panose="020E0602020502020306" pitchFamily="34" charset="0"/>
              </a:rPr>
            </a:br>
            <a:r>
              <a:rPr lang="sl-SI" b="1" dirty="0">
                <a:solidFill>
                  <a:srgbClr val="374C81"/>
                </a:solidFill>
                <a:latin typeface="Berlin Sans FB" panose="020E0602020502020306" pitchFamily="34" charset="0"/>
              </a:rPr>
              <a:t/>
            </a:r>
            <a:br>
              <a:rPr lang="sl-SI" b="1" dirty="0">
                <a:solidFill>
                  <a:srgbClr val="374C81"/>
                </a:solidFill>
                <a:latin typeface="Berlin Sans FB" panose="020E0602020502020306" pitchFamily="34" charset="0"/>
              </a:rPr>
            </a:br>
            <a:r>
              <a:rPr lang="sl-SI" sz="8000" b="1" i="0" dirty="0" smtClean="0">
                <a:solidFill>
                  <a:srgbClr val="374C81"/>
                </a:solidFill>
                <a:latin typeface="Berlin Sans FB" panose="020E0602020502020306" pitchFamily="34" charset="0"/>
              </a:rPr>
              <a:t>Beseda ali dve</a:t>
            </a:r>
            <a:endParaRPr lang="sl-SI" sz="8000" b="1" i="0" dirty="0">
              <a:solidFill>
                <a:srgbClr val="374C81"/>
              </a:solidFill>
              <a:latin typeface="Berlin Sans FB" panose="020E0602020502020306"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8780096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46844" y="2204864"/>
            <a:ext cx="10657184" cy="3312368"/>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vprašanje 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a:solidFill>
                  <a:srgbClr val="374C81"/>
                </a:solidFill>
                <a:latin typeface="Candara" panose="020E0502030303020204" pitchFamily="34" charset="0"/>
              </a:rPr>
              <a:t>Koliko in kaj je spil Tilenček, če jaz to vem in vam odgovorim z nazivom splošne in klasične gimnazije v Ljubljani, </a:t>
            </a:r>
            <a:r>
              <a:rPr lang="sl-SI" b="1" dirty="0" smtClean="0">
                <a:solidFill>
                  <a:srgbClr val="374C81"/>
                </a:solidFill>
                <a:latin typeface="Candara" panose="020E0502030303020204" pitchFamily="34" charset="0"/>
              </a:rPr>
              <a:t>s presledkom ločenim</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na </a:t>
            </a:r>
            <a:r>
              <a:rPr lang="sl-SI" b="1" dirty="0">
                <a:solidFill>
                  <a:srgbClr val="374C81"/>
                </a:solidFill>
                <a:latin typeface="Candara" panose="020E0502030303020204" pitchFamily="34" charset="0"/>
              </a:rPr>
              <a:t>prvih treh črkah</a:t>
            </a:r>
            <a:r>
              <a:rPr lang="sl-SI" b="1" dirty="0" smtClean="0">
                <a:solidFill>
                  <a:srgbClr val="374C81"/>
                </a:solidFill>
                <a:latin typeface="Candara" panose="020E0502030303020204" pitchFamily="34" charset="0"/>
              </a:rPr>
              <a:t>?</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175298238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556792"/>
            <a:ext cx="10657184" cy="4834133"/>
          </a:xfrm>
        </p:spPr>
        <p:txBody>
          <a:bodyPr>
            <a:normAutofit fontScale="90000"/>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POL JANE</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(obrazložitev odgovora: naziv splošne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in </a:t>
            </a:r>
            <a:r>
              <a:rPr lang="sl-SI" b="1" dirty="0">
                <a:solidFill>
                  <a:srgbClr val="374C81"/>
                </a:solidFill>
                <a:latin typeface="Candara" panose="020E0502030303020204" pitchFamily="34" charset="0"/>
              </a:rPr>
              <a:t>klasične gimnazije v </a:t>
            </a:r>
            <a:r>
              <a:rPr lang="sl-SI" b="1" dirty="0" smtClean="0">
                <a:solidFill>
                  <a:srgbClr val="374C81"/>
                </a:solidFill>
                <a:latin typeface="Candara" panose="020E0502030303020204" pitchFamily="34" charset="0"/>
              </a:rPr>
              <a:t>Ljubljani je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Poljane, ko Poljane s presledkom ločimo</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na </a:t>
            </a:r>
            <a:r>
              <a:rPr lang="sl-SI" b="1" dirty="0">
                <a:solidFill>
                  <a:srgbClr val="374C81"/>
                </a:solidFill>
                <a:latin typeface="Candara" panose="020E0502030303020204" pitchFamily="34" charset="0"/>
              </a:rPr>
              <a:t>prvih treh </a:t>
            </a:r>
            <a:r>
              <a:rPr lang="sl-SI" b="1" dirty="0" smtClean="0">
                <a:solidFill>
                  <a:srgbClr val="374C81"/>
                </a:solidFill>
                <a:latin typeface="Candara" panose="020E0502030303020204" pitchFamily="34" charset="0"/>
              </a:rPr>
              <a:t>črkah, pa dobimo Tilenčkov</a:t>
            </a: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 da je spil pol Jane, torej pol</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vode, poimenovane Jana)</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4275339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837828" y="1753565"/>
            <a:ext cx="10585176" cy="3341216"/>
          </a:xfrm>
        </p:spPr>
        <p:txBody>
          <a:bodyPr>
            <a:normAutofit fontScale="90000"/>
          </a:bodyPr>
          <a:lstStyle/>
          <a:p>
            <a:pPr algn="ctr" defTabSz="1216152">
              <a:lnSpc>
                <a:spcPct val="85000"/>
              </a:lnSpc>
              <a:spcBef>
                <a:spcPts val="0"/>
              </a:spcBef>
              <a:buNone/>
            </a:pPr>
            <a:r>
              <a:rPr lang="sl-SI" sz="8000" b="1" dirty="0">
                <a:solidFill>
                  <a:srgbClr val="374C81"/>
                </a:solidFill>
                <a:latin typeface="Berlin Sans FB" panose="020E0602020502020306" pitchFamily="34" charset="0"/>
              </a:rPr>
              <a:t>1</a:t>
            </a:r>
            <a:r>
              <a:rPr lang="sl-SI" sz="8000" b="1" i="0" dirty="0" smtClean="0">
                <a:solidFill>
                  <a:srgbClr val="374C81"/>
                </a:solidFill>
                <a:latin typeface="Berlin Sans FB" panose="020E0602020502020306" pitchFamily="34" charset="0"/>
              </a:rPr>
              <a:t>. </a:t>
            </a:r>
            <a:r>
              <a:rPr lang="sl-SI" sz="8000" b="1" dirty="0" smtClean="0">
                <a:solidFill>
                  <a:srgbClr val="374C81"/>
                </a:solidFill>
                <a:latin typeface="Berlin Sans FB" panose="020E0602020502020306" pitchFamily="34" charset="0"/>
              </a:rPr>
              <a:t>i</a:t>
            </a:r>
            <a:r>
              <a:rPr lang="sl-SI" sz="8000" b="1" i="0" dirty="0" smtClean="0">
                <a:solidFill>
                  <a:srgbClr val="374C81"/>
                </a:solidFill>
                <a:latin typeface="Berlin Sans FB" panose="020E0602020502020306" pitchFamily="34" charset="0"/>
              </a:rPr>
              <a:t>gra:</a:t>
            </a:r>
            <a:br>
              <a:rPr lang="sl-SI" sz="8000" b="1" i="0" dirty="0" smtClean="0">
                <a:solidFill>
                  <a:srgbClr val="374C81"/>
                </a:solidFill>
                <a:latin typeface="Berlin Sans FB" panose="020E0602020502020306" pitchFamily="34" charset="0"/>
              </a:rPr>
            </a:br>
            <a:r>
              <a:rPr lang="sl-SI" sz="4400" b="1" dirty="0">
                <a:solidFill>
                  <a:srgbClr val="374C81"/>
                </a:solidFill>
                <a:latin typeface="Berlin Sans FB" panose="020E0602020502020306" pitchFamily="34" charset="0"/>
              </a:rPr>
              <a:t/>
            </a:r>
            <a:br>
              <a:rPr lang="sl-SI" sz="4400" b="1" dirty="0">
                <a:solidFill>
                  <a:srgbClr val="374C81"/>
                </a:solidFill>
                <a:latin typeface="Berlin Sans FB" panose="020E0602020502020306" pitchFamily="34" charset="0"/>
              </a:rPr>
            </a:br>
            <a:r>
              <a:rPr lang="sl-SI" sz="8000" b="1" i="0" dirty="0" smtClean="0">
                <a:solidFill>
                  <a:srgbClr val="374C81"/>
                </a:solidFill>
                <a:latin typeface="Berlin Sans FB" panose="020E0602020502020306" pitchFamily="34" charset="0"/>
              </a:rPr>
              <a:t>Asociacijska vprašanja</a:t>
            </a:r>
            <a:endParaRPr lang="sl-SI" sz="8000" b="1" i="0" dirty="0">
              <a:solidFill>
                <a:srgbClr val="374C81"/>
              </a:solidFill>
              <a:latin typeface="Berlin Sans FB" panose="020E0602020502020306" pitchFamily="34" charset="0"/>
            </a:endParaRPr>
          </a:p>
        </p:txBody>
      </p:sp>
      <p:pic>
        <p:nvPicPr>
          <p:cNvPr id="5" name="Slika 4"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25405375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564904"/>
            <a:ext cx="10657184" cy="2808312"/>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vprašanje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a:solidFill>
                  <a:srgbClr val="374C81"/>
                </a:solidFill>
                <a:latin typeface="Candara" panose="020E0502030303020204" pitchFamily="34" charset="0"/>
              </a:rPr>
              <a:t>Kako je ime punčki, ki </a:t>
            </a:r>
            <a:r>
              <a:rPr lang="sl-SI" b="1" dirty="0" smtClean="0">
                <a:solidFill>
                  <a:srgbClr val="374C81"/>
                </a:solidFill>
                <a:latin typeface="Candara" panose="020E0502030303020204" pitchFamily="34" charset="0"/>
              </a:rPr>
              <a:t>sama zase pravi</a:t>
            </a:r>
            <a:r>
              <a:rPr lang="sl-SI" b="1" dirty="0">
                <a:solidFill>
                  <a:srgbClr val="374C81"/>
                </a:solidFill>
                <a:latin typeface="Candara" panose="020E0502030303020204" pitchFamily="34" charset="0"/>
              </a:rPr>
              <a:t>, da je </a:t>
            </a:r>
            <a:r>
              <a:rPr lang="sl-SI" b="1" dirty="0" smtClean="0">
                <a:solidFill>
                  <a:srgbClr val="374C81"/>
                </a:solidFill>
                <a:latin typeface="Candara" panose="020E0502030303020204" pitchFamily="34" charset="0"/>
              </a:rPr>
              <a:t>po imenu »ugotavljanje sestavnih delov česa, s</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presledkom ločeno po prvih treh črkah«?</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128451785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628800"/>
            <a:ext cx="10657184" cy="4564918"/>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ANA LIZA</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(obrazložitev odgovora: </a:t>
            </a:r>
            <a:r>
              <a:rPr lang="sl-SI" b="1" dirty="0">
                <a:solidFill>
                  <a:srgbClr val="374C81"/>
                </a:solidFill>
                <a:latin typeface="Candara" panose="020E0502030303020204" pitchFamily="34" charset="0"/>
              </a:rPr>
              <a:t>ugotavljanje sestavnih delov </a:t>
            </a:r>
            <a:r>
              <a:rPr lang="sl-SI" b="1" dirty="0" smtClean="0">
                <a:solidFill>
                  <a:srgbClr val="374C81"/>
                </a:solidFill>
                <a:latin typeface="Candara" panose="020E0502030303020204" pitchFamily="34" charset="0"/>
              </a:rPr>
              <a:t>česa je analiza, ko analizo</a:t>
            </a: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s presledkom ločimo </a:t>
            </a:r>
            <a:r>
              <a:rPr lang="sl-SI" b="1" dirty="0">
                <a:solidFill>
                  <a:srgbClr val="374C81"/>
                </a:solidFill>
                <a:latin typeface="Candara" panose="020E0502030303020204" pitchFamily="34" charset="0"/>
              </a:rPr>
              <a:t>po prvih treh </a:t>
            </a:r>
            <a:r>
              <a:rPr lang="sl-SI" b="1" dirty="0" smtClean="0">
                <a:solidFill>
                  <a:srgbClr val="374C81"/>
                </a:solidFill>
                <a:latin typeface="Candara" panose="020E0502030303020204" pitchFamily="34" charset="0"/>
              </a:rPr>
              <a:t>črkah,</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pa dobimo ime punčke Ana Liza)</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52861567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844824"/>
            <a:ext cx="10657184" cy="4392488"/>
          </a:xfrm>
        </p:spPr>
        <p:txBody>
          <a:bodyPr>
            <a:normAutofit fontScale="90000"/>
          </a:bodyPr>
          <a:lstStyle/>
          <a:p>
            <a:pPr algn="ctr" defTabSz="1216152">
              <a:lnSpc>
                <a:spcPct val="85000"/>
              </a:lnSpc>
              <a:spcBef>
                <a:spcPts val="0"/>
              </a:spcBef>
            </a:pPr>
            <a:r>
              <a:rPr lang="sl-SI" b="1" dirty="0" smtClean="0">
                <a:solidFill>
                  <a:srgbClr val="374C81"/>
                </a:solidFill>
                <a:latin typeface="Candara" panose="020E0502030303020204" pitchFamily="34" charset="0"/>
              </a:rPr>
              <a:t>vprašanje številka 3:</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a:solidFill>
                  <a:srgbClr val="374C81"/>
                </a:solidFill>
                <a:latin typeface="Candara" panose="020E0502030303020204" pitchFamily="34" charset="0"/>
              </a:rPr>
              <a:t>»Moj prijatelj se za veseli december najbolj </a:t>
            </a:r>
            <a:r>
              <a:rPr lang="sl-SI" b="1" dirty="0" smtClean="0">
                <a:solidFill>
                  <a:srgbClr val="374C81"/>
                </a:solidFill>
                <a:latin typeface="Candara" panose="020E0502030303020204" pitchFamily="34" charset="0"/>
              </a:rPr>
              <a:t>razživi,</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ko </a:t>
            </a:r>
            <a:r>
              <a:rPr lang="sl-SI" b="1" dirty="0">
                <a:solidFill>
                  <a:srgbClr val="374C81"/>
                </a:solidFill>
                <a:latin typeface="Candara" panose="020E0502030303020204" pitchFamily="34" charset="0"/>
              </a:rPr>
              <a:t>na svoji najljubši napravi zvečer ob Ljubljanici z ročico poganja mehanizem za proizvajanje melodije«, je povedal Aljaž svoji mami. Kdaj se torej za veseli december zvečer ob Ljubljanici najbolj </a:t>
            </a:r>
            <a:r>
              <a:rPr lang="sl-SI" b="1" dirty="0" smtClean="0">
                <a:solidFill>
                  <a:srgbClr val="374C81"/>
                </a:solidFill>
                <a:latin typeface="Candara" panose="020E0502030303020204" pitchFamily="34" charset="0"/>
              </a:rPr>
              <a:t>razživi</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Aljažev </a:t>
            </a:r>
            <a:r>
              <a:rPr lang="sl-SI" b="1" dirty="0">
                <a:solidFill>
                  <a:srgbClr val="374C81"/>
                </a:solidFill>
                <a:latin typeface="Candara" panose="020E0502030303020204" pitchFamily="34" charset="0"/>
              </a:rPr>
              <a:t>prijatelj, če odgovor predstavlja drug </a:t>
            </a:r>
            <a:r>
              <a:rPr lang="sl-SI" b="1" dirty="0" smtClean="0">
                <a:solidFill>
                  <a:srgbClr val="374C81"/>
                </a:solidFill>
                <a:latin typeface="Candara" panose="020E0502030303020204" pitchFamily="34" charset="0"/>
              </a:rPr>
              <a:t>izraz</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za </a:t>
            </a:r>
            <a:r>
              <a:rPr lang="sl-SI" b="1" dirty="0">
                <a:solidFill>
                  <a:srgbClr val="374C81"/>
                </a:solidFill>
                <a:latin typeface="Candara" panose="020E0502030303020204" pitchFamily="34" charset="0"/>
              </a:rPr>
              <a:t>medaljo, s presledkom ločen po prvih dveh črkah?</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24403815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764704"/>
            <a:ext cx="10657184" cy="5400600"/>
          </a:xfrm>
        </p:spPr>
        <p:txBody>
          <a:bodyPr>
            <a:normAutofit/>
          </a:bodyPr>
          <a:lstStyle/>
          <a:p>
            <a:pPr algn="ctr" defTabSz="1216152">
              <a:lnSpc>
                <a:spcPct val="85000"/>
              </a:lnSpc>
              <a:spcBef>
                <a:spcPts val="0"/>
              </a:spcBef>
            </a:pPr>
            <a:r>
              <a:rPr lang="sl-SI" sz="3600" b="1" dirty="0" smtClean="0">
                <a:solidFill>
                  <a:srgbClr val="374C81"/>
                </a:solidFill>
                <a:latin typeface="Candara" panose="020E0502030303020204" pitchFamily="34" charset="0"/>
              </a:rPr>
              <a:t>odgovor številka 3:</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
            </a:r>
            <a:br>
              <a:rPr lang="sl-SI" sz="3600" b="1" dirty="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KO LAJNA</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
            </a:r>
            <a:br>
              <a:rPr lang="sl-SI" sz="3600" b="1" dirty="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(obrazložitev odgovora: drug izraz za medaljo</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je kolajna, ko besedo kolajna s presledkom</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ločimo </a:t>
            </a:r>
            <a:r>
              <a:rPr lang="sl-SI" sz="3600" b="1" dirty="0">
                <a:solidFill>
                  <a:srgbClr val="374C81"/>
                </a:solidFill>
                <a:latin typeface="Candara" panose="020E0502030303020204" pitchFamily="34" charset="0"/>
              </a:rPr>
              <a:t>po prvih dveh </a:t>
            </a:r>
            <a:r>
              <a:rPr lang="sl-SI" sz="3600" b="1" dirty="0" smtClean="0">
                <a:solidFill>
                  <a:srgbClr val="374C81"/>
                </a:solidFill>
                <a:latin typeface="Candara" panose="020E0502030303020204" pitchFamily="34" charset="0"/>
              </a:rPr>
              <a:t>črkah, pa dobimo odgovor, da se </a:t>
            </a:r>
            <a:r>
              <a:rPr lang="sl-SI" sz="3600" b="1" dirty="0">
                <a:solidFill>
                  <a:srgbClr val="374C81"/>
                </a:solidFill>
                <a:latin typeface="Candara" panose="020E0502030303020204" pitchFamily="34" charset="0"/>
              </a:rPr>
              <a:t>za veseli </a:t>
            </a:r>
            <a:r>
              <a:rPr lang="sl-SI" sz="3600" b="1" dirty="0" smtClean="0">
                <a:solidFill>
                  <a:srgbClr val="374C81"/>
                </a:solidFill>
                <a:latin typeface="Candara" panose="020E0502030303020204" pitchFamily="34" charset="0"/>
              </a:rPr>
              <a:t>december zvečer </a:t>
            </a:r>
            <a:r>
              <a:rPr lang="sl-SI" sz="3600" b="1" dirty="0">
                <a:solidFill>
                  <a:srgbClr val="374C81"/>
                </a:solidFill>
                <a:latin typeface="Candara" panose="020E0502030303020204" pitchFamily="34" charset="0"/>
              </a:rPr>
              <a:t>ob </a:t>
            </a:r>
            <a:r>
              <a:rPr lang="sl-SI" sz="3600" b="1" dirty="0" smtClean="0">
                <a:solidFill>
                  <a:srgbClr val="374C81"/>
                </a:solidFill>
                <a:latin typeface="Candara" panose="020E0502030303020204" pitchFamily="34" charset="0"/>
              </a:rPr>
              <a:t>Ljubljanici Aljažev </a:t>
            </a:r>
            <a:r>
              <a:rPr lang="sl-SI" sz="3600" b="1" dirty="0">
                <a:solidFill>
                  <a:srgbClr val="374C81"/>
                </a:solidFill>
                <a:latin typeface="Candara" panose="020E0502030303020204" pitchFamily="34" charset="0"/>
              </a:rPr>
              <a:t>prijatelj </a:t>
            </a:r>
            <a:r>
              <a:rPr lang="sl-SI" sz="3600" b="1" dirty="0" smtClean="0">
                <a:solidFill>
                  <a:srgbClr val="374C81"/>
                </a:solidFill>
                <a:latin typeface="Candara" panose="020E0502030303020204" pitchFamily="34" charset="0"/>
              </a:rPr>
              <a:t>najbolj razživi, ko lajna)</a:t>
            </a:r>
            <a:endParaRPr lang="sl-SI" sz="36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409937327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837828" y="1753565"/>
            <a:ext cx="10585176" cy="3341216"/>
          </a:xfrm>
        </p:spPr>
        <p:txBody>
          <a:bodyPr>
            <a:normAutofit/>
          </a:bodyPr>
          <a:lstStyle/>
          <a:p>
            <a:pPr algn="ctr" defTabSz="1216152">
              <a:lnSpc>
                <a:spcPct val="85000"/>
              </a:lnSpc>
              <a:spcBef>
                <a:spcPts val="0"/>
              </a:spcBef>
              <a:buNone/>
            </a:pPr>
            <a:r>
              <a:rPr lang="sl-SI" sz="8000" b="1" dirty="0" smtClean="0">
                <a:solidFill>
                  <a:srgbClr val="374C81"/>
                </a:solidFill>
                <a:latin typeface="Berlin Sans FB" panose="020E0602020502020306" pitchFamily="34" charset="0"/>
              </a:rPr>
              <a:t>4</a:t>
            </a:r>
            <a:r>
              <a:rPr lang="sl-SI" sz="8000" b="1" i="0" dirty="0" smtClean="0">
                <a:solidFill>
                  <a:srgbClr val="374C81"/>
                </a:solidFill>
                <a:latin typeface="Berlin Sans FB" panose="020E0602020502020306" pitchFamily="34" charset="0"/>
              </a:rPr>
              <a:t>. </a:t>
            </a:r>
            <a:r>
              <a:rPr lang="sl-SI" sz="8000" b="1" dirty="0" smtClean="0">
                <a:solidFill>
                  <a:srgbClr val="374C81"/>
                </a:solidFill>
                <a:latin typeface="Berlin Sans FB" panose="020E0602020502020306" pitchFamily="34" charset="0"/>
              </a:rPr>
              <a:t>i</a:t>
            </a:r>
            <a:r>
              <a:rPr lang="sl-SI" sz="8000" b="1" i="0" dirty="0" smtClean="0">
                <a:solidFill>
                  <a:srgbClr val="374C81"/>
                </a:solidFill>
                <a:latin typeface="Berlin Sans FB" panose="020E0602020502020306" pitchFamily="34" charset="0"/>
              </a:rPr>
              <a:t>gra:</a:t>
            </a:r>
            <a:br>
              <a:rPr lang="sl-SI" sz="8000" b="1" i="0" dirty="0" smtClean="0">
                <a:solidFill>
                  <a:srgbClr val="374C81"/>
                </a:solidFill>
                <a:latin typeface="Berlin Sans FB" panose="020E0602020502020306" pitchFamily="34" charset="0"/>
              </a:rPr>
            </a:br>
            <a:r>
              <a:rPr lang="sl-SI" b="1" dirty="0">
                <a:solidFill>
                  <a:srgbClr val="374C81"/>
                </a:solidFill>
                <a:latin typeface="Berlin Sans FB" panose="020E0602020502020306" pitchFamily="34" charset="0"/>
              </a:rPr>
              <a:t/>
            </a:r>
            <a:br>
              <a:rPr lang="sl-SI" b="1" dirty="0">
                <a:solidFill>
                  <a:srgbClr val="374C81"/>
                </a:solidFill>
                <a:latin typeface="Berlin Sans FB" panose="020E0602020502020306" pitchFamily="34" charset="0"/>
              </a:rPr>
            </a:br>
            <a:r>
              <a:rPr lang="sl-SI" sz="8000" b="1" i="0" dirty="0" smtClean="0">
                <a:solidFill>
                  <a:srgbClr val="374C81"/>
                </a:solidFill>
                <a:latin typeface="Berlin Sans FB" panose="020E0602020502020306" pitchFamily="34" charset="0"/>
              </a:rPr>
              <a:t>Kdo bo bliže?</a:t>
            </a:r>
            <a:endParaRPr lang="sl-SI" sz="8000" b="1" i="0" dirty="0">
              <a:solidFill>
                <a:srgbClr val="374C81"/>
              </a:solidFill>
              <a:latin typeface="Berlin Sans FB" panose="020E0602020502020306"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703628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636912"/>
            <a:ext cx="10657184" cy="2808312"/>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pri igri »Kdo bo bliže?«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je vselej številka, točke pa dobijo</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tekmovalci, ki se s številčnim</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odgovorom najbolj približajo točnemu odgovoru</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354540644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51780" y="2443659"/>
            <a:ext cx="10657184" cy="2808312"/>
          </a:xfrm>
        </p:spPr>
        <p:txBody>
          <a:bodyPr>
            <a:normAutofit fontScale="90000"/>
          </a:bodyPr>
          <a:lstStyle/>
          <a:p>
            <a:pPr algn="ctr" defTabSz="1216152">
              <a:lnSpc>
                <a:spcPct val="85000"/>
              </a:lnSpc>
              <a:spcBef>
                <a:spcPts val="0"/>
              </a:spcBef>
            </a:pPr>
            <a:r>
              <a:rPr lang="sl-SI" b="1" dirty="0" smtClean="0">
                <a:solidFill>
                  <a:srgbClr val="374C81"/>
                </a:solidFill>
                <a:latin typeface="Candara" panose="020E0502030303020204" pitchFamily="34" charset="0"/>
              </a:rPr>
              <a:t>primer vprašanja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Koliko trojanskih krofov lahko na dan pojemo, da telo dobi približno zadostno celodnevno količino kalorij?</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23392744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708920"/>
            <a:ext cx="10657184" cy="2415319"/>
          </a:xfrm>
        </p:spPr>
        <p:txBody>
          <a:bodyPr>
            <a:normAutofit fontScale="90000"/>
          </a:bodyPr>
          <a:lstStyle/>
          <a:p>
            <a:pPr algn="ctr" defTabSz="1216152">
              <a:lnSpc>
                <a:spcPct val="85000"/>
              </a:lnSpc>
              <a:spcBef>
                <a:spcPts val="0"/>
              </a:spcBef>
            </a:pPr>
            <a:r>
              <a:rPr lang="sl-SI" sz="4900" b="1" dirty="0" smtClean="0">
                <a:solidFill>
                  <a:srgbClr val="374C81"/>
                </a:solidFill>
                <a:latin typeface="Candara" panose="020E0502030303020204" pitchFamily="34" charset="0"/>
              </a:rPr>
              <a:t>odgovor številka 1:</a:t>
            </a:r>
            <a:br>
              <a:rPr lang="sl-SI" sz="4900" b="1" dirty="0" smtClean="0">
                <a:solidFill>
                  <a:srgbClr val="374C81"/>
                </a:solidFill>
                <a:latin typeface="Candara" panose="020E0502030303020204" pitchFamily="34" charset="0"/>
              </a:rPr>
            </a:br>
            <a:r>
              <a:rPr lang="sl-SI" sz="4900" b="1" dirty="0">
                <a:solidFill>
                  <a:srgbClr val="374C81"/>
                </a:solidFill>
                <a:latin typeface="Candara" panose="020E0502030303020204" pitchFamily="34" charset="0"/>
              </a:rPr>
              <a:t/>
            </a:r>
            <a:br>
              <a:rPr lang="sl-SI" sz="4900" b="1" dirty="0">
                <a:solidFill>
                  <a:srgbClr val="374C81"/>
                </a:solidFill>
                <a:latin typeface="Candara" panose="020E0502030303020204" pitchFamily="34" charset="0"/>
              </a:rPr>
            </a:br>
            <a:r>
              <a:rPr lang="sl-SI" sz="4900" b="1" dirty="0" smtClean="0">
                <a:solidFill>
                  <a:srgbClr val="374C81"/>
                </a:solidFill>
                <a:latin typeface="Candara" panose="020E0502030303020204" pitchFamily="34" charset="0"/>
              </a:rPr>
              <a:t>3 (tri)</a:t>
            </a:r>
            <a:r>
              <a:rPr lang="sl-SI" b="1" dirty="0" smtClean="0">
                <a:solidFill>
                  <a:srgbClr val="374C81"/>
                </a:solidFill>
                <a:latin typeface="Candara" panose="020E0502030303020204" pitchFamily="34" charset="0"/>
              </a:rPr>
              <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sz="1600" b="1" i="1" dirty="0" smtClean="0">
                <a:solidFill>
                  <a:srgbClr val="374C81"/>
                </a:solidFill>
                <a:latin typeface="Candara" panose="020E0502030303020204" pitchFamily="34" charset="0"/>
              </a:rPr>
              <a:t>vir: https</a:t>
            </a:r>
            <a:r>
              <a:rPr lang="sl-SI" sz="1600" b="1" i="1" dirty="0">
                <a:solidFill>
                  <a:srgbClr val="374C81"/>
                </a:solidFill>
                <a:latin typeface="Candara" panose="020E0502030303020204" pitchFamily="34" charset="0"/>
              </a:rPr>
              <a:t>://siol.net/trendi/kulinarika/v-enem-tednu-bodo-spekli-100-tisoc-krofov-video-519240</a:t>
            </a: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88132457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8176" y="2276872"/>
            <a:ext cx="10657184" cy="3240360"/>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primer vprašanja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Koliko </a:t>
            </a:r>
            <a:r>
              <a:rPr lang="sl-SI" b="1" dirty="0">
                <a:solidFill>
                  <a:srgbClr val="374C81"/>
                </a:solidFill>
                <a:latin typeface="Candara" panose="020E0502030303020204" pitchFamily="34" charset="0"/>
              </a:rPr>
              <a:t>otokov ima Hrvaška po podatku Hrvaškega hidrografskega inštituta, objavljenega v Jutarnjem listu dne 8. 6. 2010?</a:t>
            </a:r>
            <a:endParaRPr lang="sl-SI"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166594709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3068960"/>
            <a:ext cx="10657184" cy="1756606"/>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1246</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800990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852936"/>
            <a:ext cx="10657184" cy="1737789"/>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1:</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Katere »ptice« dobimo, ko narežemo torto?</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59192726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51780" y="2443659"/>
            <a:ext cx="10657184" cy="2808312"/>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primer vprašanja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številka </a:t>
            </a:r>
            <a:r>
              <a:rPr lang="sl-SI" b="1" dirty="0">
                <a:solidFill>
                  <a:srgbClr val="374C81"/>
                </a:solidFill>
                <a:latin typeface="Candara" panose="020E0502030303020204" pitchFamily="34" charset="0"/>
              </a:rPr>
              <a:t>3</a:t>
            </a:r>
            <a:r>
              <a:rPr lang="sl-SI" b="1" dirty="0" smtClean="0">
                <a:solidFill>
                  <a:srgbClr val="374C81"/>
                </a:solidFill>
                <a:latin typeface="Candara" panose="020E0502030303020204" pitchFamily="34" charset="0"/>
              </a:rPr>
              <a:t>:</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a:solidFill>
                  <a:srgbClr val="374C81"/>
                </a:solidFill>
                <a:latin typeface="Candara" panose="020E0502030303020204" pitchFamily="34" charset="0"/>
              </a:rPr>
              <a:t>Koliko let je stara Jeanny v prvem delu pesmi pevca Falca iz leta 1986?</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250349662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81372" y="3068960"/>
            <a:ext cx="10657184" cy="1756606"/>
          </a:xfrm>
        </p:spPr>
        <p:txBody>
          <a:bodyPr>
            <a:normAutofit/>
          </a:bodyPr>
          <a:lstStyle/>
          <a:p>
            <a:pPr algn="ctr" defTabSz="1216152">
              <a:lnSpc>
                <a:spcPct val="85000"/>
              </a:lnSpc>
              <a:spcBef>
                <a:spcPts val="0"/>
              </a:spcBef>
            </a:pPr>
            <a:r>
              <a:rPr lang="sl-SI" b="1" dirty="0" smtClean="0">
                <a:solidFill>
                  <a:srgbClr val="374C81"/>
                </a:solidFill>
                <a:latin typeface="Candara" panose="020E0502030303020204" pitchFamily="34" charset="0"/>
              </a:rPr>
              <a:t>odgovor številka 3:</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19 let</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3361057680"/>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837828" y="1753565"/>
            <a:ext cx="10585176" cy="3341216"/>
          </a:xfrm>
        </p:spPr>
        <p:txBody>
          <a:bodyPr>
            <a:normAutofit fontScale="90000"/>
          </a:bodyPr>
          <a:lstStyle/>
          <a:p>
            <a:pPr algn="ctr" defTabSz="1216152">
              <a:lnSpc>
                <a:spcPct val="85000"/>
              </a:lnSpc>
              <a:spcBef>
                <a:spcPts val="0"/>
              </a:spcBef>
              <a:buNone/>
            </a:pPr>
            <a:r>
              <a:rPr lang="sl-SI" sz="8000" b="1" dirty="0" smtClean="0">
                <a:solidFill>
                  <a:srgbClr val="374C81"/>
                </a:solidFill>
                <a:latin typeface="Berlin Sans FB" panose="020E0602020502020306" pitchFamily="34" charset="0"/>
              </a:rPr>
              <a:t>5</a:t>
            </a:r>
            <a:r>
              <a:rPr lang="sl-SI" sz="8000" b="1" i="0" dirty="0" smtClean="0">
                <a:solidFill>
                  <a:srgbClr val="374C81"/>
                </a:solidFill>
                <a:latin typeface="Berlin Sans FB" panose="020E0602020502020306" pitchFamily="34" charset="0"/>
              </a:rPr>
              <a:t>. </a:t>
            </a:r>
            <a:r>
              <a:rPr lang="sl-SI" sz="8000" b="1" dirty="0" smtClean="0">
                <a:solidFill>
                  <a:srgbClr val="374C81"/>
                </a:solidFill>
                <a:latin typeface="Berlin Sans FB" panose="020E0602020502020306" pitchFamily="34" charset="0"/>
              </a:rPr>
              <a:t>i</a:t>
            </a:r>
            <a:r>
              <a:rPr lang="sl-SI" sz="8000" b="1" i="0" dirty="0" smtClean="0">
                <a:solidFill>
                  <a:srgbClr val="374C81"/>
                </a:solidFill>
                <a:latin typeface="Berlin Sans FB" panose="020E0602020502020306" pitchFamily="34" charset="0"/>
              </a:rPr>
              <a:t>gra:</a:t>
            </a:r>
            <a:br>
              <a:rPr lang="sl-SI" sz="8000" b="1" i="0" dirty="0" smtClean="0">
                <a:solidFill>
                  <a:srgbClr val="374C81"/>
                </a:solidFill>
                <a:latin typeface="Berlin Sans FB" panose="020E0602020502020306" pitchFamily="34" charset="0"/>
              </a:rPr>
            </a:br>
            <a:r>
              <a:rPr lang="sl-SI" sz="4400" b="1" dirty="0">
                <a:solidFill>
                  <a:srgbClr val="374C81"/>
                </a:solidFill>
                <a:latin typeface="Berlin Sans FB" panose="020E0602020502020306" pitchFamily="34" charset="0"/>
              </a:rPr>
              <a:t/>
            </a:r>
            <a:br>
              <a:rPr lang="sl-SI" sz="4400" b="1" dirty="0">
                <a:solidFill>
                  <a:srgbClr val="374C81"/>
                </a:solidFill>
                <a:latin typeface="Berlin Sans FB" panose="020E0602020502020306" pitchFamily="34" charset="0"/>
              </a:rPr>
            </a:br>
            <a:r>
              <a:rPr lang="sl-SI" sz="8000" b="1" i="0" dirty="0" smtClean="0">
                <a:solidFill>
                  <a:srgbClr val="374C81"/>
                </a:solidFill>
                <a:latin typeface="Berlin Sans FB" panose="020E0602020502020306" pitchFamily="34" charset="0"/>
              </a:rPr>
              <a:t>Nasprotja se privlacijo</a:t>
            </a:r>
            <a:endParaRPr lang="sl-SI" sz="8000" b="1" i="0" dirty="0">
              <a:solidFill>
                <a:srgbClr val="374C81"/>
              </a:solidFill>
              <a:latin typeface="Berlin Sans FB" panose="020E0602020502020306"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2727128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764704"/>
            <a:ext cx="10657184" cy="5363651"/>
          </a:xfrm>
        </p:spPr>
        <p:txBody>
          <a:bodyPr>
            <a:normAutofit/>
          </a:bodyPr>
          <a:lstStyle/>
          <a:p>
            <a:pPr algn="ctr" defTabSz="1216152">
              <a:lnSpc>
                <a:spcPct val="85000"/>
              </a:lnSpc>
              <a:spcBef>
                <a:spcPts val="0"/>
              </a:spcBef>
            </a:pPr>
            <a:r>
              <a:rPr lang="sl-SI" sz="3600" b="1" dirty="0" smtClean="0">
                <a:solidFill>
                  <a:srgbClr val="374C81"/>
                </a:solidFill>
                <a:latin typeface="Candara" panose="020E0502030303020204" pitchFamily="34" charset="0"/>
              </a:rPr>
              <a:t>Pri igri</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»Nasprotja se privlačijo«</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je vprašanje zapisano s čim</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boljšim nasprotjem pravega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odgovora, ki ga iščemo.</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
            </a:r>
            <a:br>
              <a:rPr lang="sl-SI" sz="3600" b="1" dirty="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Pri temi »Domača zabavna glasba« iščemo</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prave naslove pesmi glasbenih izvajalcev,</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naslove pesmi pa boste v nadaljevanju videli</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zapisane</a:t>
            </a:r>
            <a:r>
              <a:rPr lang="sl-SI" sz="3600" b="1" dirty="0">
                <a:solidFill>
                  <a:srgbClr val="374C81"/>
                </a:solidFill>
                <a:latin typeface="Candara" panose="020E0502030303020204" pitchFamily="34" charset="0"/>
              </a:rPr>
              <a:t> </a:t>
            </a:r>
            <a:r>
              <a:rPr lang="sl-SI" sz="3600" b="1" dirty="0" smtClean="0">
                <a:solidFill>
                  <a:srgbClr val="374C81"/>
                </a:solidFill>
                <a:latin typeface="Candara" panose="020E0502030303020204" pitchFamily="34" charset="0"/>
              </a:rPr>
              <a:t>z njihovim nasprotjem</a:t>
            </a:r>
            <a:endParaRPr lang="sl-SI" sz="36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83173662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97768" y="836712"/>
            <a:ext cx="10657184" cy="5328592"/>
          </a:xfrm>
        </p:spPr>
        <p:txBody>
          <a:bodyPr>
            <a:normAutofit/>
          </a:bodyPr>
          <a:lstStyle/>
          <a:p>
            <a:pPr algn="ctr" defTabSz="1216152">
              <a:lnSpc>
                <a:spcPct val="85000"/>
              </a:lnSpc>
              <a:spcBef>
                <a:spcPts val="0"/>
              </a:spcBef>
            </a:pPr>
            <a:r>
              <a:rPr lang="sl-SI" sz="3600" b="1" dirty="0" smtClean="0">
                <a:solidFill>
                  <a:srgbClr val="374C81"/>
                </a:solidFill>
                <a:latin typeface="Candara" panose="020E0502030303020204" pitchFamily="34" charset="0"/>
              </a:rPr>
              <a:t>TEMA: DOMAČA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ZABAVNA GLASBA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primer vprašanj:</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
            </a:r>
            <a:br>
              <a:rPr lang="sl-SI" sz="3600" b="1" dirty="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Siddharta: »Ognjena«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Dan D: »Hitro«</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BQL: »Poletna«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Modrijani: »Ti moj trn«</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Jan Plestenjak: »Nova slaba«</a:t>
            </a:r>
            <a:endParaRPr lang="sl-SI" sz="36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5720299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80752" y="836712"/>
            <a:ext cx="10657184" cy="5328592"/>
          </a:xfrm>
        </p:spPr>
        <p:txBody>
          <a:bodyPr>
            <a:normAutofit/>
          </a:bodyPr>
          <a:lstStyle/>
          <a:p>
            <a:pPr algn="ctr" defTabSz="1216152">
              <a:lnSpc>
                <a:spcPct val="85000"/>
              </a:lnSpc>
              <a:spcBef>
                <a:spcPts val="0"/>
              </a:spcBef>
            </a:pPr>
            <a:r>
              <a:rPr lang="sl-SI" sz="3600" b="1" dirty="0" smtClean="0">
                <a:solidFill>
                  <a:srgbClr val="374C81"/>
                </a:solidFill>
                <a:latin typeface="Candara" panose="020E0502030303020204" pitchFamily="34" charset="0"/>
              </a:rPr>
              <a:t>TEMA: DOMAČA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ZABAVNA GLASBA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odgovori:</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
            </a:r>
            <a:br>
              <a:rPr lang="sl-SI" sz="3600" b="1" dirty="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Siddharta: »Ledena«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Dan D: »Počasi«</a:t>
            </a:r>
            <a:br>
              <a:rPr lang="sl-SI" sz="3600" b="1" dirty="0" smtClean="0">
                <a:solidFill>
                  <a:srgbClr val="374C81"/>
                </a:solidFill>
                <a:latin typeface="Candara" panose="020E0502030303020204" pitchFamily="34" charset="0"/>
              </a:rPr>
            </a:br>
            <a:r>
              <a:rPr lang="sl-SI" sz="3600" b="1" dirty="0">
                <a:solidFill>
                  <a:srgbClr val="374C81"/>
                </a:solidFill>
                <a:latin typeface="Candara" panose="020E0502030303020204" pitchFamily="34" charset="0"/>
              </a:rPr>
              <a:t>BQL: </a:t>
            </a:r>
            <a:r>
              <a:rPr lang="sl-SI" sz="3600" b="1" dirty="0" smtClean="0">
                <a:solidFill>
                  <a:srgbClr val="374C81"/>
                </a:solidFill>
                <a:latin typeface="Candara" panose="020E0502030303020204" pitchFamily="34" charset="0"/>
              </a:rPr>
              <a:t>»Zimska«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Modrijani: »Ti moja rožica«</a:t>
            </a:r>
            <a:br>
              <a:rPr lang="sl-SI" sz="3600" b="1" dirty="0" smtClean="0">
                <a:solidFill>
                  <a:srgbClr val="374C81"/>
                </a:solidFill>
                <a:latin typeface="Candara" panose="020E0502030303020204" pitchFamily="34" charset="0"/>
              </a:rPr>
            </a:br>
            <a:r>
              <a:rPr lang="sl-SI" sz="3600" b="1" dirty="0" smtClean="0">
                <a:solidFill>
                  <a:srgbClr val="374C81"/>
                </a:solidFill>
                <a:latin typeface="Candara" panose="020E0502030303020204" pitchFamily="34" charset="0"/>
              </a:rPr>
              <a:t>Jan Plestenjak: »Stara dobra«</a:t>
            </a:r>
            <a:endParaRPr lang="sl-SI" sz="36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61938407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340768"/>
            <a:ext cx="10585176" cy="5008388"/>
          </a:xfrm>
        </p:spPr>
        <p:txBody>
          <a:bodyPr>
            <a:normAutofit/>
          </a:bodyPr>
          <a:lstStyle/>
          <a:p>
            <a:pPr algn="ctr" defTabSz="1216152">
              <a:lnSpc>
                <a:spcPct val="85000"/>
              </a:lnSpc>
              <a:spcBef>
                <a:spcPts val="0"/>
              </a:spcBef>
              <a:buNone/>
            </a:pPr>
            <a:r>
              <a:rPr lang="sl-SI" sz="5400" b="1" dirty="0" smtClean="0">
                <a:solidFill>
                  <a:srgbClr val="374C81"/>
                </a:solidFill>
                <a:latin typeface="Berlin Sans FB" panose="020E0602020502020306" pitchFamily="34" charset="0"/>
              </a:rPr>
              <a:t>…in še številne</a:t>
            </a:r>
            <a:br>
              <a:rPr lang="sl-SI" sz="5400" b="1"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druge igre:</a:t>
            </a:r>
            <a:r>
              <a:rPr lang="sl-SI" sz="5400" b="1" i="0" dirty="0" smtClean="0">
                <a:solidFill>
                  <a:srgbClr val="374C81"/>
                </a:solidFill>
                <a:latin typeface="Berlin Sans FB" panose="020E0602020502020306" pitchFamily="34" charset="0"/>
              </a:rPr>
              <a:t/>
            </a:r>
            <a:br>
              <a:rPr lang="sl-SI" sz="5400" b="1" i="0" dirty="0" smtClean="0">
                <a:solidFill>
                  <a:srgbClr val="374C81"/>
                </a:solidFill>
                <a:latin typeface="Berlin Sans FB" panose="020E0602020502020306" pitchFamily="34" charset="0"/>
              </a:rPr>
            </a:br>
            <a:r>
              <a:rPr lang="sl-SI" sz="5400" b="1" dirty="0">
                <a:solidFill>
                  <a:srgbClr val="374C81"/>
                </a:solidFill>
                <a:latin typeface="Berlin Sans FB" panose="020E0602020502020306" pitchFamily="34" charset="0"/>
              </a:rPr>
              <a:t/>
            </a:r>
            <a:br>
              <a:rPr lang="sl-SI" sz="5400" b="1" dirty="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Veriga</a:t>
            </a:r>
            <a:br>
              <a:rPr lang="sl-SI" sz="5400" b="1" i="0" dirty="0" smtClean="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Dve plati zgodbe</a:t>
            </a:r>
            <a:br>
              <a:rPr lang="sl-SI" sz="5400" b="1" i="0"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Mavrica</a:t>
            </a:r>
            <a:br>
              <a:rPr lang="sl-SI" sz="5400" b="1"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Ona in on</a:t>
            </a:r>
            <a:endParaRPr lang="sl-SI" sz="5400" b="1" i="0" dirty="0">
              <a:solidFill>
                <a:srgbClr val="374C81"/>
              </a:solidFill>
              <a:latin typeface="Berlin Sans FB" panose="020E0602020502020306" pitchFamily="34" charset="0"/>
            </a:endParaRPr>
          </a:p>
        </p:txBody>
      </p:sp>
    </p:spTree>
    <p:extLst>
      <p:ext uri="{BB962C8B-B14F-4D97-AF65-F5344CB8AC3E}">
        <p14:creationId xmlns:p14="http://schemas.microsoft.com/office/powerpoint/2010/main" val="246237027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620688"/>
            <a:ext cx="10585176" cy="5656460"/>
          </a:xfrm>
        </p:spPr>
        <p:txBody>
          <a:bodyPr>
            <a:normAutofit/>
          </a:bodyPr>
          <a:lstStyle/>
          <a:p>
            <a:pPr algn="ctr" defTabSz="1216152">
              <a:lnSpc>
                <a:spcPct val="85000"/>
              </a:lnSpc>
              <a:spcBef>
                <a:spcPts val="0"/>
              </a:spcBef>
            </a:pPr>
            <a:r>
              <a:rPr lang="sl-SI" sz="5400" b="1" dirty="0" smtClean="0">
                <a:solidFill>
                  <a:srgbClr val="374C81"/>
                </a:solidFill>
                <a:latin typeface="Berlin Sans FB" panose="020E0602020502020306" pitchFamily="34" charset="0"/>
              </a:rPr>
              <a:t>…in še igre:</a:t>
            </a:r>
            <a:r>
              <a:rPr lang="sl-SI" sz="5400" b="1" i="0" dirty="0" smtClean="0">
                <a:solidFill>
                  <a:srgbClr val="374C81"/>
                </a:solidFill>
                <a:latin typeface="Berlin Sans FB" panose="020E0602020502020306" pitchFamily="34" charset="0"/>
              </a:rPr>
              <a:t/>
            </a:r>
            <a:br>
              <a:rPr lang="sl-SI" sz="5400" b="1" i="0" dirty="0" smtClean="0">
                <a:solidFill>
                  <a:srgbClr val="374C81"/>
                </a:solidFill>
                <a:latin typeface="Berlin Sans FB" panose="020E0602020502020306" pitchFamily="34" charset="0"/>
              </a:rPr>
            </a:br>
            <a:r>
              <a:rPr lang="sl-SI" sz="5400" b="1" dirty="0">
                <a:solidFill>
                  <a:srgbClr val="374C81"/>
                </a:solidFill>
                <a:latin typeface="Berlin Sans FB" panose="020E0602020502020306" pitchFamily="34" charset="0"/>
              </a:rPr>
              <a:t/>
            </a:r>
            <a:br>
              <a:rPr lang="sl-SI" sz="5400" b="1" dirty="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Množice</a:t>
            </a:r>
            <a:r>
              <a:rPr lang="sl-SI" sz="5400" b="1" i="0" dirty="0" smtClean="0">
                <a:solidFill>
                  <a:srgbClr val="374C81"/>
                </a:solidFill>
                <a:latin typeface="Berlin Sans FB" panose="020E0602020502020306" pitchFamily="34" charset="0"/>
              </a:rPr>
              <a:t/>
            </a:r>
            <a:br>
              <a:rPr lang="sl-SI" sz="5400" b="1" i="0" dirty="0" smtClean="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Asociacijski opisi</a:t>
            </a:r>
            <a:br>
              <a:rPr lang="sl-SI" sz="5400" b="1" i="0" dirty="0" smtClean="0">
                <a:solidFill>
                  <a:srgbClr val="374C81"/>
                </a:solidFill>
                <a:latin typeface="Berlin Sans FB" panose="020E0602020502020306" pitchFamily="34" charset="0"/>
              </a:rPr>
            </a:br>
            <a:r>
              <a:rPr lang="sl-SI" sz="5400" b="1" dirty="0">
                <a:solidFill>
                  <a:srgbClr val="374C81"/>
                </a:solidFill>
                <a:latin typeface="Berlin Sans FB" panose="020E0602020502020306" pitchFamily="34" charset="0"/>
              </a:rPr>
              <a:t>Tematski anagrami</a:t>
            </a:r>
            <a:r>
              <a:rPr lang="sl-SI" sz="5400" b="1" dirty="0" smtClean="0">
                <a:solidFill>
                  <a:srgbClr val="374C81"/>
                </a:solidFill>
                <a:latin typeface="Berlin Sans FB" panose="020E0602020502020306" pitchFamily="34" charset="0"/>
              </a:rPr>
              <a:t/>
            </a:r>
            <a:br>
              <a:rPr lang="sl-SI" sz="5400" b="1"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Krušna bajka</a:t>
            </a:r>
            <a:br>
              <a:rPr lang="sl-SI" sz="5400" b="1"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Triangel</a:t>
            </a:r>
            <a:endParaRPr lang="sl-SI" sz="5400" b="1" i="0" dirty="0">
              <a:solidFill>
                <a:srgbClr val="374C81"/>
              </a:solidFill>
              <a:latin typeface="Berlin Sans FB" panose="020E0602020502020306" pitchFamily="34" charset="0"/>
            </a:endParaRPr>
          </a:p>
        </p:txBody>
      </p:sp>
    </p:spTree>
    <p:extLst>
      <p:ext uri="{BB962C8B-B14F-4D97-AF65-F5344CB8AC3E}">
        <p14:creationId xmlns:p14="http://schemas.microsoft.com/office/powerpoint/2010/main" val="390362313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620688"/>
            <a:ext cx="10585176" cy="5656460"/>
          </a:xfrm>
        </p:spPr>
        <p:txBody>
          <a:bodyPr>
            <a:normAutofit/>
          </a:bodyPr>
          <a:lstStyle/>
          <a:p>
            <a:pPr algn="ctr" defTabSz="1216152">
              <a:lnSpc>
                <a:spcPct val="85000"/>
              </a:lnSpc>
              <a:spcBef>
                <a:spcPts val="0"/>
              </a:spcBef>
              <a:buNone/>
            </a:pPr>
            <a:r>
              <a:rPr lang="sl-SI" sz="5400" b="1" dirty="0" smtClean="0">
                <a:solidFill>
                  <a:srgbClr val="374C81"/>
                </a:solidFill>
                <a:latin typeface="Berlin Sans FB" panose="020E0602020502020306" pitchFamily="34" charset="0"/>
              </a:rPr>
              <a:t>…in še igre:</a:t>
            </a:r>
            <a:r>
              <a:rPr lang="sl-SI" sz="5400" b="1" i="0" dirty="0" smtClean="0">
                <a:solidFill>
                  <a:srgbClr val="374C81"/>
                </a:solidFill>
                <a:latin typeface="Berlin Sans FB" panose="020E0602020502020306" pitchFamily="34" charset="0"/>
              </a:rPr>
              <a:t/>
            </a:r>
            <a:br>
              <a:rPr lang="sl-SI" sz="5400" b="1" i="0" dirty="0" smtClean="0">
                <a:solidFill>
                  <a:srgbClr val="374C81"/>
                </a:solidFill>
                <a:latin typeface="Berlin Sans FB" panose="020E0602020502020306" pitchFamily="34" charset="0"/>
              </a:rPr>
            </a:br>
            <a:r>
              <a:rPr lang="sl-SI" sz="5400" b="1" dirty="0">
                <a:solidFill>
                  <a:srgbClr val="374C81"/>
                </a:solidFill>
                <a:latin typeface="Berlin Sans FB" panose="020E0602020502020306" pitchFamily="34" charset="0"/>
              </a:rPr>
              <a:t/>
            </a:r>
            <a:br>
              <a:rPr lang="sl-SI" sz="5400" b="1" dirty="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Zgodbica</a:t>
            </a:r>
            <a:br>
              <a:rPr lang="sl-SI" sz="5400" b="1" i="0" dirty="0" smtClean="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Višja matematika</a:t>
            </a:r>
            <a:br>
              <a:rPr lang="sl-SI" sz="5400" b="1" i="0" dirty="0" smtClean="0">
                <a:solidFill>
                  <a:srgbClr val="374C81"/>
                </a:solidFill>
                <a:latin typeface="Berlin Sans FB" panose="020E0602020502020306" pitchFamily="34" charset="0"/>
              </a:rPr>
            </a:br>
            <a:r>
              <a:rPr lang="sl-SI" sz="5400" b="1" i="0" dirty="0" smtClean="0">
                <a:solidFill>
                  <a:srgbClr val="374C81"/>
                </a:solidFill>
                <a:latin typeface="Berlin Sans FB" panose="020E0602020502020306" pitchFamily="34" charset="0"/>
              </a:rPr>
              <a:t>Srce je popotnik</a:t>
            </a:r>
            <a:br>
              <a:rPr lang="sl-SI" sz="5400" b="1" i="0"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Kaloriholik</a:t>
            </a:r>
            <a:br>
              <a:rPr lang="sl-SI" sz="5400" b="1" dirty="0" smtClean="0">
                <a:solidFill>
                  <a:srgbClr val="374C81"/>
                </a:solidFill>
                <a:latin typeface="Berlin Sans FB" panose="020E0602020502020306" pitchFamily="34" charset="0"/>
              </a:rPr>
            </a:br>
            <a:r>
              <a:rPr lang="sl-SI" sz="5400" b="1" dirty="0" smtClean="0">
                <a:solidFill>
                  <a:srgbClr val="374C81"/>
                </a:solidFill>
                <a:latin typeface="Berlin Sans FB" panose="020E0602020502020306" pitchFamily="34" charset="0"/>
              </a:rPr>
              <a:t>Teme po željah</a:t>
            </a:r>
            <a:endParaRPr lang="sl-SI" sz="5400" b="1" i="0" dirty="0">
              <a:solidFill>
                <a:srgbClr val="374C81"/>
              </a:solidFill>
              <a:latin typeface="Berlin Sans FB" panose="020E0602020502020306" pitchFamily="34" charset="0"/>
            </a:endParaRPr>
          </a:p>
        </p:txBody>
      </p:sp>
    </p:spTree>
    <p:extLst>
      <p:ext uri="{BB962C8B-B14F-4D97-AF65-F5344CB8AC3E}">
        <p14:creationId xmlns:p14="http://schemas.microsoft.com/office/powerpoint/2010/main" val="96038730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620688"/>
            <a:ext cx="10585176" cy="5656460"/>
          </a:xfrm>
        </p:spPr>
        <p:txBody>
          <a:bodyPr>
            <a:normAutofit/>
          </a:bodyPr>
          <a:lstStyle/>
          <a:p>
            <a:pPr algn="ctr" defTabSz="1216152">
              <a:lnSpc>
                <a:spcPct val="85000"/>
              </a:lnSpc>
              <a:spcBef>
                <a:spcPts val="0"/>
              </a:spcBef>
              <a:buNone/>
            </a:pPr>
            <a:r>
              <a:rPr lang="sl-SI" sz="6000" b="1" dirty="0" smtClean="0">
                <a:solidFill>
                  <a:srgbClr val="374C81"/>
                </a:solidFill>
                <a:latin typeface="Berlin Sans FB" panose="020E0602020502020306" pitchFamily="34" charset="0"/>
              </a:rPr>
              <a:t>…in še igre:</a:t>
            </a:r>
            <a:r>
              <a:rPr lang="sl-SI" sz="6000" b="1" i="0" dirty="0" smtClean="0">
                <a:solidFill>
                  <a:srgbClr val="374C81"/>
                </a:solidFill>
                <a:latin typeface="Berlin Sans FB" panose="020E0602020502020306" pitchFamily="34" charset="0"/>
              </a:rPr>
              <a:t/>
            </a:r>
            <a:br>
              <a:rPr lang="sl-SI" sz="6000" b="1" i="0" dirty="0" smtClean="0">
                <a:solidFill>
                  <a:srgbClr val="374C81"/>
                </a:solidFill>
                <a:latin typeface="Berlin Sans FB" panose="020E0602020502020306" pitchFamily="34" charset="0"/>
              </a:rPr>
            </a:br>
            <a:r>
              <a:rPr lang="sl-SI" sz="6000" b="1" dirty="0">
                <a:solidFill>
                  <a:srgbClr val="374C81"/>
                </a:solidFill>
                <a:latin typeface="Berlin Sans FB" panose="020E0602020502020306" pitchFamily="34" charset="0"/>
              </a:rPr>
              <a:t/>
            </a:r>
            <a:br>
              <a:rPr lang="sl-SI" sz="6000" b="1" dirty="0">
                <a:solidFill>
                  <a:srgbClr val="374C81"/>
                </a:solidFill>
                <a:latin typeface="Berlin Sans FB" panose="020E0602020502020306" pitchFamily="34" charset="0"/>
              </a:rPr>
            </a:br>
            <a:r>
              <a:rPr lang="sl-SI" sz="6000" b="1" i="0" dirty="0" smtClean="0">
                <a:solidFill>
                  <a:srgbClr val="374C81"/>
                </a:solidFill>
                <a:latin typeface="Berlin Sans FB" panose="020E0602020502020306" pitchFamily="34" charset="0"/>
              </a:rPr>
              <a:t>Kdo bo koga?</a:t>
            </a:r>
            <a:br>
              <a:rPr lang="sl-SI" sz="6000" b="1" i="0" dirty="0" smtClean="0">
                <a:solidFill>
                  <a:srgbClr val="374C81"/>
                </a:solidFill>
                <a:latin typeface="Berlin Sans FB" panose="020E0602020502020306" pitchFamily="34" charset="0"/>
              </a:rPr>
            </a:br>
            <a:r>
              <a:rPr lang="sl-SI" sz="6000" b="1" i="0" dirty="0" smtClean="0">
                <a:solidFill>
                  <a:srgbClr val="374C81"/>
                </a:solidFill>
                <a:latin typeface="Berlin Sans FB" panose="020E0602020502020306" pitchFamily="34" charset="0"/>
              </a:rPr>
              <a:t>Glasbena skrinja</a:t>
            </a:r>
            <a:br>
              <a:rPr lang="sl-SI" sz="6000" b="1" i="0" dirty="0" smtClean="0">
                <a:solidFill>
                  <a:srgbClr val="374C81"/>
                </a:solidFill>
                <a:latin typeface="Berlin Sans FB" panose="020E0602020502020306" pitchFamily="34" charset="0"/>
              </a:rPr>
            </a:br>
            <a:r>
              <a:rPr lang="sl-SI" sz="6000" b="1" dirty="0" smtClean="0">
                <a:solidFill>
                  <a:srgbClr val="374C81"/>
                </a:solidFill>
                <a:latin typeface="Berlin Sans FB" panose="020E0602020502020306" pitchFamily="34" charset="0"/>
              </a:rPr>
              <a:t>Filmski miks</a:t>
            </a:r>
            <a:br>
              <a:rPr lang="sl-SI" sz="6000" b="1" dirty="0" smtClean="0">
                <a:solidFill>
                  <a:srgbClr val="374C81"/>
                </a:solidFill>
                <a:latin typeface="Berlin Sans FB" panose="020E0602020502020306" pitchFamily="34" charset="0"/>
              </a:rPr>
            </a:br>
            <a:r>
              <a:rPr lang="sl-SI" sz="6000" b="1" dirty="0" smtClean="0">
                <a:solidFill>
                  <a:srgbClr val="374C81"/>
                </a:solidFill>
                <a:latin typeface="Berlin Sans FB" panose="020E0602020502020306" pitchFamily="34" charset="0"/>
              </a:rPr>
              <a:t>in še in še…</a:t>
            </a:r>
            <a:endParaRPr lang="sl-SI" sz="6000" b="1" i="0" dirty="0">
              <a:solidFill>
                <a:srgbClr val="374C81"/>
              </a:solidFill>
              <a:latin typeface="Berlin Sans FB" panose="020E0602020502020306" pitchFamily="34" charset="0"/>
            </a:endParaRPr>
          </a:p>
        </p:txBody>
      </p:sp>
    </p:spTree>
    <p:extLst>
      <p:ext uri="{BB962C8B-B14F-4D97-AF65-F5344CB8AC3E}">
        <p14:creationId xmlns:p14="http://schemas.microsoft.com/office/powerpoint/2010/main" val="16653849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2276872"/>
            <a:ext cx="10657184" cy="3341216"/>
          </a:xfrm>
        </p:spPr>
        <p:txBody>
          <a:bodyPr>
            <a:normAutofit fontScale="90000"/>
          </a:bodyPr>
          <a:lstStyle/>
          <a:p>
            <a:pPr algn="ctr" defTabSz="1216152">
              <a:lnSpc>
                <a:spcPct val="85000"/>
              </a:lnSpc>
              <a:spcBef>
                <a:spcPts val="0"/>
              </a:spcBef>
              <a:buNone/>
            </a:pPr>
            <a:r>
              <a:rPr lang="sl-SI" sz="4400" b="1" dirty="0" smtClean="0">
                <a:solidFill>
                  <a:srgbClr val="374C81"/>
                </a:solidFill>
                <a:latin typeface="Candara" panose="020E0502030303020204" pitchFamily="34" charset="0"/>
              </a:rPr>
              <a:t>odgovor številka 1:</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KOSE</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(obrazložitev odgovora: ko režemo torto dobimo kose, kosi pa so tudi ptice)</a:t>
            </a:r>
            <a:endParaRPr lang="sl-SI" sz="44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54238211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pic>
        <p:nvPicPr>
          <p:cNvPr id="6" name="Slika 5"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964" y="2492121"/>
            <a:ext cx="3800475" cy="1933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PoljeZBesedilom 2"/>
          <p:cNvSpPr txBox="1"/>
          <p:nvPr/>
        </p:nvSpPr>
        <p:spPr>
          <a:xfrm>
            <a:off x="5158308" y="1196752"/>
            <a:ext cx="5400600" cy="4524315"/>
          </a:xfrm>
          <a:prstGeom prst="rect">
            <a:avLst/>
          </a:prstGeom>
          <a:noFill/>
        </p:spPr>
        <p:txBody>
          <a:bodyPr wrap="square" rtlCol="0">
            <a:spAutoFit/>
          </a:bodyPr>
          <a:lstStyle/>
          <a:p>
            <a:pPr algn="ctr"/>
            <a:r>
              <a:rPr lang="sl-SI" b="1" dirty="0" smtClean="0">
                <a:solidFill>
                  <a:srgbClr val="4E566E"/>
                </a:solidFill>
                <a:latin typeface="Trebuchet MS" panose="020B0603020202020204" pitchFamily="34" charset="0"/>
              </a:rPr>
              <a:t>REFERENCE</a:t>
            </a:r>
          </a:p>
          <a:p>
            <a:pPr algn="ctr"/>
            <a:endParaRPr lang="sl-SI" b="1" dirty="0">
              <a:solidFill>
                <a:srgbClr val="4E566E"/>
              </a:solidFill>
              <a:latin typeface="Trebuchet MS" panose="020B0603020202020204" pitchFamily="34" charset="0"/>
            </a:endParaRPr>
          </a:p>
          <a:p>
            <a:pPr algn="ctr"/>
            <a:r>
              <a:rPr lang="sl-SI" b="1" dirty="0" smtClean="0">
                <a:solidFill>
                  <a:srgbClr val="4E566E"/>
                </a:solidFill>
                <a:latin typeface="Trebuchet MS" panose="020B0603020202020204" pitchFamily="34" charset="0"/>
              </a:rPr>
              <a:t>Asociacijski kviz MQ Maestro smo v letih 2018 in 2019 pripravili na primer za naročnike, kot so:</a:t>
            </a:r>
          </a:p>
          <a:p>
            <a:pPr algn="ctr"/>
            <a:endParaRPr lang="sl-SI" b="1" dirty="0">
              <a:solidFill>
                <a:srgbClr val="4E566E"/>
              </a:solidFill>
              <a:latin typeface="Trebuchet MS" panose="020B0603020202020204" pitchFamily="34" charset="0"/>
            </a:endParaRPr>
          </a:p>
          <a:p>
            <a:pPr algn="ctr"/>
            <a:r>
              <a:rPr lang="sl-SI" b="1" dirty="0" smtClean="0">
                <a:solidFill>
                  <a:srgbClr val="4E566E"/>
                </a:solidFill>
                <a:latin typeface="Trebuchet MS" panose="020B0603020202020204" pitchFamily="34" charset="0"/>
              </a:rPr>
              <a:t>NOVA KBM Maribor, d. d.,</a:t>
            </a:r>
          </a:p>
          <a:p>
            <a:pPr algn="ctr"/>
            <a:r>
              <a:rPr lang="sl-SI" b="1" dirty="0" smtClean="0">
                <a:solidFill>
                  <a:srgbClr val="4E566E"/>
                </a:solidFill>
                <a:latin typeface="Trebuchet MS" panose="020B0603020202020204" pitchFamily="34" charset="0"/>
              </a:rPr>
              <a:t>Srednja zdravstvena šola Celje,</a:t>
            </a:r>
          </a:p>
          <a:p>
            <a:pPr algn="ctr"/>
            <a:r>
              <a:rPr lang="sl-SI" b="1" dirty="0" smtClean="0">
                <a:solidFill>
                  <a:srgbClr val="4E566E"/>
                </a:solidFill>
                <a:latin typeface="Trebuchet MS" panose="020B0603020202020204" pitchFamily="34" charset="0"/>
              </a:rPr>
              <a:t>Metronik, d. o. o.,</a:t>
            </a:r>
          </a:p>
          <a:p>
            <a:pPr algn="ctr"/>
            <a:r>
              <a:rPr lang="sl-SI" b="1" dirty="0" smtClean="0">
                <a:solidFill>
                  <a:srgbClr val="4E566E"/>
                </a:solidFill>
                <a:latin typeface="Trebuchet MS" panose="020B0603020202020204" pitchFamily="34" charset="0"/>
              </a:rPr>
              <a:t>GEN-I, d. o. o.,</a:t>
            </a:r>
          </a:p>
          <a:p>
            <a:pPr algn="ctr"/>
            <a:r>
              <a:rPr lang="sl-SI" b="1" dirty="0" smtClean="0">
                <a:solidFill>
                  <a:srgbClr val="4E566E"/>
                </a:solidFill>
                <a:latin typeface="Trebuchet MS" panose="020B0603020202020204" pitchFamily="34" charset="0"/>
              </a:rPr>
              <a:t>Mestna Knjižnica Ljubljana –</a:t>
            </a:r>
          </a:p>
          <a:p>
            <a:pPr algn="ctr"/>
            <a:r>
              <a:rPr lang="sl-SI" b="1" dirty="0" smtClean="0">
                <a:solidFill>
                  <a:srgbClr val="4E566E"/>
                </a:solidFill>
                <a:latin typeface="Trebuchet MS" panose="020B0603020202020204" pitchFamily="34" charset="0"/>
              </a:rPr>
              <a:t>Knjižnica Bežigrad.</a:t>
            </a:r>
          </a:p>
        </p:txBody>
      </p:sp>
    </p:spTree>
    <p:extLst>
      <p:ext uri="{BB962C8B-B14F-4D97-AF65-F5344CB8AC3E}">
        <p14:creationId xmlns:p14="http://schemas.microsoft.com/office/powerpoint/2010/main" val="2469034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pic>
        <p:nvPicPr>
          <p:cNvPr id="5" name="Slika 4"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964" y="2492121"/>
            <a:ext cx="3800475" cy="1933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PoljeZBesedilom 2"/>
          <p:cNvSpPr txBox="1"/>
          <p:nvPr/>
        </p:nvSpPr>
        <p:spPr>
          <a:xfrm>
            <a:off x="5127896" y="1076772"/>
            <a:ext cx="5400600" cy="4693593"/>
          </a:xfrm>
          <a:prstGeom prst="rect">
            <a:avLst/>
          </a:prstGeom>
          <a:noFill/>
        </p:spPr>
        <p:txBody>
          <a:bodyPr wrap="square" rtlCol="0">
            <a:spAutoFit/>
          </a:bodyPr>
          <a:lstStyle/>
          <a:p>
            <a:pPr algn="ctr"/>
            <a:r>
              <a:rPr lang="sl-SI" sz="2300" b="1" dirty="0" smtClean="0">
                <a:solidFill>
                  <a:srgbClr val="4E566E"/>
                </a:solidFill>
                <a:latin typeface="Trebuchet MS" panose="020B0603020202020204" pitchFamily="34" charset="0"/>
              </a:rPr>
              <a:t>NADALJNJE REFERENCE</a:t>
            </a:r>
          </a:p>
          <a:p>
            <a:pPr algn="ctr"/>
            <a:endParaRPr lang="sl-SI" sz="2300" b="1" dirty="0">
              <a:solidFill>
                <a:srgbClr val="4E566E"/>
              </a:solidFill>
              <a:latin typeface="Trebuchet MS" panose="020B0603020202020204" pitchFamily="34" charset="0"/>
            </a:endParaRPr>
          </a:p>
          <a:p>
            <a:pPr algn="ctr"/>
            <a:r>
              <a:rPr lang="sl-SI" sz="2300" b="1" dirty="0" smtClean="0">
                <a:solidFill>
                  <a:srgbClr val="4E566E"/>
                </a:solidFill>
                <a:latin typeface="Trebuchet MS" panose="020B0603020202020204" pitchFamily="34" charset="0"/>
              </a:rPr>
              <a:t>Dogodke z asociacijskim kvizom MQ Maestro smo v letu 2019 pripravili in izvedli tudi za naročnike, kot so na primer:</a:t>
            </a:r>
          </a:p>
          <a:p>
            <a:pPr algn="ctr"/>
            <a:endParaRPr lang="sl-SI" sz="2300" b="1" dirty="0">
              <a:solidFill>
                <a:srgbClr val="4E566E"/>
              </a:solidFill>
              <a:latin typeface="Trebuchet MS" panose="020B0603020202020204" pitchFamily="34" charset="0"/>
            </a:endParaRPr>
          </a:p>
          <a:p>
            <a:pPr algn="ctr"/>
            <a:r>
              <a:rPr lang="sl-SI" sz="2300" b="1" dirty="0" smtClean="0">
                <a:solidFill>
                  <a:srgbClr val="4E566E"/>
                </a:solidFill>
                <a:latin typeface="Trebuchet MS" panose="020B0603020202020204" pitchFamily="34" charset="0"/>
              </a:rPr>
              <a:t>Eltim, d. o. o.,</a:t>
            </a:r>
          </a:p>
          <a:p>
            <a:pPr algn="ctr"/>
            <a:r>
              <a:rPr lang="sl-SI" sz="2300" b="1" dirty="0" smtClean="0">
                <a:solidFill>
                  <a:srgbClr val="4E566E"/>
                </a:solidFill>
                <a:latin typeface="Trebuchet MS" panose="020B0603020202020204" pitchFamily="34" charset="0"/>
              </a:rPr>
              <a:t>NUMIP, d. o. o.,</a:t>
            </a:r>
          </a:p>
          <a:p>
            <a:pPr algn="ctr"/>
            <a:r>
              <a:rPr lang="sl-SI" sz="2300" b="1" dirty="0" smtClean="0">
                <a:solidFill>
                  <a:srgbClr val="4E566E"/>
                </a:solidFill>
                <a:latin typeface="Trebuchet MS" panose="020B0603020202020204" pitchFamily="34" charset="0"/>
              </a:rPr>
              <a:t>VEGOVA – Elektrotehniško-računalniška </a:t>
            </a:r>
            <a:r>
              <a:rPr lang="sl-SI" sz="2300" b="1" dirty="0">
                <a:solidFill>
                  <a:srgbClr val="4E566E"/>
                </a:solidFill>
                <a:latin typeface="Trebuchet MS" panose="020B0603020202020204" pitchFamily="34" charset="0"/>
              </a:rPr>
              <a:t>strokovna šola in gimnazija Ljubljana,</a:t>
            </a:r>
            <a:endParaRPr lang="sl-SI" sz="2300" b="1" dirty="0" smtClean="0">
              <a:solidFill>
                <a:srgbClr val="4E566E"/>
              </a:solidFill>
              <a:latin typeface="Trebuchet MS" panose="020B0603020202020204" pitchFamily="34" charset="0"/>
            </a:endParaRPr>
          </a:p>
          <a:p>
            <a:pPr algn="ctr"/>
            <a:r>
              <a:rPr lang="sl-SI" sz="2300" b="1" dirty="0" smtClean="0">
                <a:solidFill>
                  <a:srgbClr val="4E566E"/>
                </a:solidFill>
                <a:latin typeface="Trebuchet MS" panose="020B0603020202020204" pitchFamily="34" charset="0"/>
              </a:rPr>
              <a:t>ter za nekatere druge naročnike…</a:t>
            </a:r>
          </a:p>
        </p:txBody>
      </p:sp>
    </p:spTree>
    <p:extLst>
      <p:ext uri="{BB962C8B-B14F-4D97-AF65-F5344CB8AC3E}">
        <p14:creationId xmlns:p14="http://schemas.microsoft.com/office/powerpoint/2010/main" val="3895771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pic>
        <p:nvPicPr>
          <p:cNvPr id="6" name="Slika 5"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7948" y="2420888"/>
            <a:ext cx="3800475" cy="1933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PoljeZBesedilom 4"/>
          <p:cNvSpPr txBox="1"/>
          <p:nvPr/>
        </p:nvSpPr>
        <p:spPr>
          <a:xfrm>
            <a:off x="5158308" y="1617960"/>
            <a:ext cx="5544616" cy="3539430"/>
          </a:xfrm>
          <a:prstGeom prst="rect">
            <a:avLst/>
          </a:prstGeom>
          <a:noFill/>
        </p:spPr>
        <p:txBody>
          <a:bodyPr wrap="square" rtlCol="0">
            <a:spAutoFit/>
          </a:bodyPr>
          <a:lstStyle/>
          <a:p>
            <a:pPr algn="ctr"/>
            <a:r>
              <a:rPr lang="sl-SI" sz="2800" b="1" dirty="0" smtClean="0">
                <a:solidFill>
                  <a:srgbClr val="4E566E"/>
                </a:solidFill>
                <a:latin typeface="Trebuchet MS" panose="020B0603020202020204" pitchFamily="34" charset="0"/>
              </a:rPr>
              <a:t>IN ŠE…</a:t>
            </a:r>
          </a:p>
          <a:p>
            <a:pPr algn="ctr"/>
            <a:endParaRPr lang="sl-SI" sz="2800" b="1" dirty="0">
              <a:solidFill>
                <a:srgbClr val="4E566E"/>
              </a:solidFill>
              <a:latin typeface="Trebuchet MS" panose="020B0603020202020204" pitchFamily="34" charset="0"/>
            </a:endParaRPr>
          </a:p>
          <a:p>
            <a:pPr algn="ctr"/>
            <a:r>
              <a:rPr lang="sl-SI" b="1" dirty="0" smtClean="0">
                <a:solidFill>
                  <a:srgbClr val="4E566E"/>
                </a:solidFill>
                <a:latin typeface="Trebuchet MS" panose="020B0603020202020204" pitchFamily="34" charset="0"/>
              </a:rPr>
              <a:t>Asociacijske kvize MQ Maestro pripravljamo in izvajamo tudi v različicah »</a:t>
            </a:r>
            <a:r>
              <a:rPr lang="sl-SI" b="1" dirty="0" smtClean="0">
                <a:solidFill>
                  <a:srgbClr val="F67B16"/>
                </a:solidFill>
                <a:latin typeface="Trebuchet MS" panose="020B0603020202020204" pitchFamily="34" charset="0"/>
              </a:rPr>
              <a:t>junior</a:t>
            </a:r>
            <a:r>
              <a:rPr lang="sl-SI" b="1" dirty="0" smtClean="0">
                <a:solidFill>
                  <a:srgbClr val="4E566E"/>
                </a:solidFill>
                <a:latin typeface="Trebuchet MS" panose="020B0603020202020204" pitchFamily="34" charset="0"/>
              </a:rPr>
              <a:t>« (za otroke - na primer na rojstnodnevnih zabavah), »</a:t>
            </a:r>
            <a:r>
              <a:rPr lang="sl-SI" b="1" dirty="0" smtClean="0">
                <a:solidFill>
                  <a:srgbClr val="F67B16"/>
                </a:solidFill>
                <a:latin typeface="Trebuchet MS" panose="020B0603020202020204" pitchFamily="34" charset="0"/>
              </a:rPr>
              <a:t>teen</a:t>
            </a:r>
            <a:r>
              <a:rPr lang="sl-SI" b="1" dirty="0" smtClean="0">
                <a:solidFill>
                  <a:srgbClr val="4E566E"/>
                </a:solidFill>
                <a:latin typeface="Trebuchet MS" panose="020B0603020202020204" pitchFamily="34" charset="0"/>
              </a:rPr>
              <a:t>« (za najstnike), »</a:t>
            </a:r>
            <a:r>
              <a:rPr lang="sl-SI" b="1" dirty="0" smtClean="0">
                <a:solidFill>
                  <a:srgbClr val="F67B16"/>
                </a:solidFill>
                <a:latin typeface="Trebuchet MS" panose="020B0603020202020204" pitchFamily="34" charset="0"/>
              </a:rPr>
              <a:t>classic</a:t>
            </a:r>
            <a:r>
              <a:rPr lang="sl-SI" b="1" dirty="0" smtClean="0">
                <a:solidFill>
                  <a:srgbClr val="4E566E"/>
                </a:solidFill>
                <a:latin typeface="Trebuchet MS" panose="020B0603020202020204" pitchFamily="34" charset="0"/>
              </a:rPr>
              <a:t>« </a:t>
            </a:r>
            <a:r>
              <a:rPr lang="sl-SI" b="1" dirty="0">
                <a:solidFill>
                  <a:srgbClr val="4E566E"/>
                </a:solidFill>
                <a:latin typeface="Trebuchet MS" panose="020B0603020202020204" pitchFamily="34" charset="0"/>
              </a:rPr>
              <a:t>(za </a:t>
            </a:r>
            <a:r>
              <a:rPr lang="sl-SI" b="1" dirty="0" smtClean="0">
                <a:solidFill>
                  <a:srgbClr val="4E566E"/>
                </a:solidFill>
                <a:latin typeface="Trebuchet MS" panose="020B0603020202020204" pitchFamily="34" charset="0"/>
              </a:rPr>
              <a:t>odrasle) in »</a:t>
            </a:r>
            <a:r>
              <a:rPr lang="sl-SI" b="1" dirty="0" smtClean="0">
                <a:solidFill>
                  <a:srgbClr val="F67B16"/>
                </a:solidFill>
                <a:latin typeface="Trebuchet MS" panose="020B0603020202020204" pitchFamily="34" charset="0"/>
              </a:rPr>
              <a:t>masters</a:t>
            </a:r>
            <a:r>
              <a:rPr lang="sl-SI" b="1" dirty="0" smtClean="0">
                <a:solidFill>
                  <a:srgbClr val="4E566E"/>
                </a:solidFill>
                <a:latin typeface="Trebuchet MS" panose="020B0603020202020204" pitchFamily="34" charset="0"/>
              </a:rPr>
              <a:t>« </a:t>
            </a:r>
            <a:r>
              <a:rPr lang="sl-SI" b="1" dirty="0">
                <a:solidFill>
                  <a:srgbClr val="4E566E"/>
                </a:solidFill>
                <a:latin typeface="Trebuchet MS" panose="020B0603020202020204" pitchFamily="34" charset="0"/>
              </a:rPr>
              <a:t>(za </a:t>
            </a:r>
            <a:r>
              <a:rPr lang="sl-SI" b="1" dirty="0" smtClean="0">
                <a:solidFill>
                  <a:srgbClr val="4E566E"/>
                </a:solidFill>
                <a:latin typeface="Trebuchet MS" panose="020B0603020202020204" pitchFamily="34" charset="0"/>
              </a:rPr>
              <a:t>posebne sladokusce).</a:t>
            </a:r>
          </a:p>
        </p:txBody>
      </p:sp>
    </p:spTree>
    <p:extLst>
      <p:ext uri="{BB962C8B-B14F-4D97-AF65-F5344CB8AC3E}">
        <p14:creationId xmlns:p14="http://schemas.microsoft.com/office/powerpoint/2010/main" val="4055134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8C10"/>
        </a:solidFill>
        <a:effectLst/>
      </p:bgPr>
    </p:bg>
    <p:spTree>
      <p:nvGrpSpPr>
        <p:cNvPr id="1" name=""/>
        <p:cNvGrpSpPr/>
        <p:nvPr/>
      </p:nvGrpSpPr>
      <p:grpSpPr>
        <a:xfrm>
          <a:off x="0" y="0"/>
          <a:ext cx="0" cy="0"/>
          <a:chOff x="0" y="0"/>
          <a:chExt cx="0" cy="0"/>
        </a:xfrm>
      </p:grpSpPr>
      <p:pic>
        <p:nvPicPr>
          <p:cNvPr id="6" name="Slika 5"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964" y="2492121"/>
            <a:ext cx="3800475" cy="1933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PoljeZBesedilom 4"/>
          <p:cNvSpPr txBox="1"/>
          <p:nvPr/>
        </p:nvSpPr>
        <p:spPr>
          <a:xfrm>
            <a:off x="5230316" y="1225693"/>
            <a:ext cx="5400600" cy="4585871"/>
          </a:xfrm>
          <a:prstGeom prst="rect">
            <a:avLst/>
          </a:prstGeom>
          <a:noFill/>
        </p:spPr>
        <p:txBody>
          <a:bodyPr wrap="square" rtlCol="0">
            <a:spAutoFit/>
          </a:bodyPr>
          <a:lstStyle/>
          <a:p>
            <a:pPr algn="ctr"/>
            <a:r>
              <a:rPr lang="sl-SI" sz="3600" b="1" dirty="0" smtClean="0">
                <a:solidFill>
                  <a:srgbClr val="4E566E"/>
                </a:solidFill>
                <a:latin typeface="Trebuchet MS" panose="020B0603020202020204" pitchFamily="34" charset="0"/>
              </a:rPr>
              <a:t>A+ IZOBRAŽEVANJE,</a:t>
            </a:r>
          </a:p>
          <a:p>
            <a:pPr algn="ctr"/>
            <a:r>
              <a:rPr lang="sl-SI" sz="3600" b="1" dirty="0" smtClean="0">
                <a:solidFill>
                  <a:srgbClr val="4E566E"/>
                </a:solidFill>
                <a:latin typeface="Trebuchet MS" panose="020B0603020202020204" pitchFamily="34" charset="0"/>
              </a:rPr>
              <a:t>Amanda Zupanc, s. p.</a:t>
            </a:r>
          </a:p>
          <a:p>
            <a:pPr algn="ctr"/>
            <a:endParaRPr lang="sl-SI" sz="1400" b="1" dirty="0" smtClean="0">
              <a:solidFill>
                <a:srgbClr val="4E566E"/>
              </a:solidFill>
              <a:latin typeface="Trebuchet MS" panose="020B0603020202020204" pitchFamily="34" charset="0"/>
            </a:endParaRPr>
          </a:p>
          <a:p>
            <a:pPr algn="ctr"/>
            <a:r>
              <a:rPr lang="sl-SI" sz="2800" b="1" dirty="0" smtClean="0">
                <a:solidFill>
                  <a:srgbClr val="4E566E"/>
                </a:solidFill>
                <a:latin typeface="Trebuchet MS" panose="020B0603020202020204" pitchFamily="34" charset="0"/>
              </a:rPr>
              <a:t>spletna stran</a:t>
            </a:r>
          </a:p>
          <a:p>
            <a:pPr algn="ctr"/>
            <a:r>
              <a:rPr lang="sl-SI" sz="2800" b="1" dirty="0" smtClean="0">
                <a:solidFill>
                  <a:srgbClr val="4E566E"/>
                </a:solidFill>
                <a:latin typeface="Trebuchet MS" panose="020B0603020202020204" pitchFamily="34" charset="0"/>
              </a:rPr>
              <a:t>www.prometej.si</a:t>
            </a:r>
          </a:p>
          <a:p>
            <a:pPr algn="ctr"/>
            <a:endParaRPr lang="sl-SI" sz="1400" b="1" dirty="0">
              <a:solidFill>
                <a:srgbClr val="4E566E"/>
              </a:solidFill>
              <a:latin typeface="Trebuchet MS" panose="020B0603020202020204" pitchFamily="34" charset="0"/>
            </a:endParaRPr>
          </a:p>
          <a:p>
            <a:pPr algn="ctr"/>
            <a:r>
              <a:rPr lang="sl-SI" sz="2800" b="1" dirty="0" smtClean="0">
                <a:solidFill>
                  <a:srgbClr val="4E566E"/>
                </a:solidFill>
                <a:latin typeface="Trebuchet MS" panose="020B0603020202020204" pitchFamily="34" charset="0"/>
              </a:rPr>
              <a:t>elektronska pošta</a:t>
            </a:r>
          </a:p>
          <a:p>
            <a:pPr algn="ctr"/>
            <a:r>
              <a:rPr lang="sl-SI" sz="2800" b="1" dirty="0" smtClean="0">
                <a:solidFill>
                  <a:srgbClr val="4E566E"/>
                </a:solidFill>
                <a:latin typeface="Trebuchet MS" panose="020B0603020202020204" pitchFamily="34" charset="0"/>
              </a:rPr>
              <a:t>info@prometej.si</a:t>
            </a:r>
          </a:p>
          <a:p>
            <a:pPr algn="ctr"/>
            <a:endParaRPr lang="sl-SI" sz="1400" b="1" dirty="0">
              <a:solidFill>
                <a:srgbClr val="4E566E"/>
              </a:solidFill>
              <a:latin typeface="Trebuchet MS" panose="020B0603020202020204" pitchFamily="34" charset="0"/>
            </a:endParaRPr>
          </a:p>
          <a:p>
            <a:pPr lvl="0" algn="ctr"/>
            <a:r>
              <a:rPr lang="sl-SI" sz="2800" b="1" dirty="0">
                <a:solidFill>
                  <a:srgbClr val="4E566E"/>
                </a:solidFill>
                <a:latin typeface="Trebuchet MS" panose="020B0603020202020204" pitchFamily="34" charset="0"/>
              </a:rPr>
              <a:t>m</a:t>
            </a:r>
            <a:r>
              <a:rPr lang="sl-SI" sz="2800" b="1" dirty="0" smtClean="0">
                <a:solidFill>
                  <a:srgbClr val="4E566E"/>
                </a:solidFill>
                <a:latin typeface="Trebuchet MS" panose="020B0603020202020204" pitchFamily="34" charset="0"/>
              </a:rPr>
              <a:t>obilni telefon:</a:t>
            </a:r>
            <a:endParaRPr lang="sl-SI" sz="2800" b="1" dirty="0">
              <a:solidFill>
                <a:srgbClr val="4E566E"/>
              </a:solidFill>
              <a:latin typeface="Trebuchet MS" panose="020B0603020202020204" pitchFamily="34" charset="0"/>
            </a:endParaRPr>
          </a:p>
          <a:p>
            <a:pPr lvl="0" algn="ctr"/>
            <a:r>
              <a:rPr lang="sl-SI" sz="2800" b="1" dirty="0" smtClean="0">
                <a:solidFill>
                  <a:srgbClr val="4E566E"/>
                </a:solidFill>
                <a:latin typeface="Trebuchet MS" panose="020B0603020202020204" pitchFamily="34" charset="0"/>
              </a:rPr>
              <a:t>041/516-919</a:t>
            </a:r>
            <a:endParaRPr lang="sl-SI" sz="2800" b="1" dirty="0">
              <a:solidFill>
                <a:srgbClr val="4E566E"/>
              </a:solidFill>
              <a:latin typeface="Trebuchet MS" panose="020B0603020202020204" pitchFamily="34" charset="0"/>
            </a:endParaRPr>
          </a:p>
        </p:txBody>
      </p:sp>
    </p:spTree>
    <p:extLst>
      <p:ext uri="{BB962C8B-B14F-4D97-AF65-F5344CB8AC3E}">
        <p14:creationId xmlns:p14="http://schemas.microsoft.com/office/powerpoint/2010/main" val="124964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410247"/>
            <a:ext cx="10657184" cy="2889916"/>
          </a:xfrm>
        </p:spPr>
        <p:txBody>
          <a:bodyPr>
            <a:normAutofit/>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2:</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Kateri del trupa številnih pasem mačk in</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psov je, izgovorjeno slovensko, glasbena</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zvrst?</a:t>
            </a: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9029096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65820" y="1844824"/>
            <a:ext cx="10657184" cy="4330077"/>
          </a:xfrm>
        </p:spPr>
        <p:txBody>
          <a:bodyPr>
            <a:normAutofit fontScale="90000"/>
          </a:bodyPr>
          <a:lstStyle/>
          <a:p>
            <a:pPr algn="ctr" defTabSz="1216152">
              <a:lnSpc>
                <a:spcPct val="85000"/>
              </a:lnSpc>
              <a:spcBef>
                <a:spcPts val="0"/>
              </a:spcBef>
              <a:buNone/>
            </a:pPr>
            <a:r>
              <a:rPr lang="sl-SI" sz="4400" b="1" dirty="0" smtClean="0">
                <a:solidFill>
                  <a:srgbClr val="374C81"/>
                </a:solidFill>
                <a:latin typeface="Candara" panose="020E0502030303020204" pitchFamily="34" charset="0"/>
              </a:rPr>
              <a:t>odgovor številka 2:</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REP</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(obrazložitev odgovora: glasbena zvrst</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se sicer zapiše rap, slovensko pa se</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izgovori</a:t>
            </a:r>
            <a:r>
              <a:rPr lang="sl-SI" sz="4400" b="1" dirty="0">
                <a:solidFill>
                  <a:srgbClr val="374C81"/>
                </a:solidFill>
                <a:latin typeface="Candara" panose="020E0502030303020204" pitchFamily="34" charset="0"/>
              </a:rPr>
              <a:t> </a:t>
            </a:r>
            <a:r>
              <a:rPr lang="sl-SI" sz="4400" b="1" dirty="0" smtClean="0">
                <a:solidFill>
                  <a:srgbClr val="374C81"/>
                </a:solidFill>
                <a:latin typeface="Candara" panose="020E0502030303020204" pitchFamily="34" charset="0"/>
              </a:rPr>
              <a:t>rep, s čimer postane del trupa</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številnih</a:t>
            </a:r>
            <a:r>
              <a:rPr lang="sl-SI" sz="4400" b="1" dirty="0">
                <a:solidFill>
                  <a:srgbClr val="374C81"/>
                </a:solidFill>
                <a:latin typeface="Candara" panose="020E0502030303020204" pitchFamily="34" charset="0"/>
              </a:rPr>
              <a:t> </a:t>
            </a:r>
            <a:r>
              <a:rPr lang="sl-SI" sz="4400" b="1" dirty="0" smtClean="0">
                <a:solidFill>
                  <a:srgbClr val="374C81"/>
                </a:solidFill>
                <a:latin typeface="Candara" panose="020E0502030303020204" pitchFamily="34" charset="0"/>
              </a:rPr>
              <a:t>pasem mačk in psov)</a:t>
            </a:r>
            <a:endParaRPr lang="sl-SI" sz="44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338638340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a:xfrm>
            <a:off x="765820" y="2492896"/>
            <a:ext cx="10657184" cy="3061970"/>
          </a:xfrm>
        </p:spPr>
        <p:txBody>
          <a:bodyPr>
            <a:normAutofit fontScale="90000"/>
          </a:bodyPr>
          <a:lstStyle/>
          <a:p>
            <a:pPr algn="ctr" defTabSz="1216152">
              <a:lnSpc>
                <a:spcPct val="85000"/>
              </a:lnSpc>
              <a:spcBef>
                <a:spcPts val="0"/>
              </a:spcBef>
              <a:buNone/>
            </a:pPr>
            <a:r>
              <a:rPr lang="sl-SI" b="1" dirty="0" smtClean="0">
                <a:solidFill>
                  <a:srgbClr val="374C81"/>
                </a:solidFill>
                <a:latin typeface="Candara" panose="020E0502030303020204" pitchFamily="34" charset="0"/>
              </a:rPr>
              <a:t>vprašanje številka 3:</a:t>
            </a:r>
            <a:br>
              <a:rPr lang="sl-SI" b="1" dirty="0" smtClean="0">
                <a:solidFill>
                  <a:srgbClr val="374C81"/>
                </a:solidFill>
                <a:latin typeface="Candara" panose="020E0502030303020204" pitchFamily="34" charset="0"/>
              </a:rPr>
            </a:br>
            <a:r>
              <a:rPr lang="sl-SI" b="1" dirty="0">
                <a:solidFill>
                  <a:srgbClr val="374C81"/>
                </a:solidFill>
                <a:latin typeface="Candara" panose="020E0502030303020204" pitchFamily="34" charset="0"/>
              </a:rPr>
              <a:t/>
            </a:r>
            <a:br>
              <a:rPr lang="sl-SI" b="1" dirty="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Zamislite si, da imate v šolskem razredu le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dva fanta, ki imata isto ime. Kako se imenuje</a:t>
            </a:r>
            <a:br>
              <a:rPr lang="sl-SI" b="1" dirty="0" smtClean="0">
                <a:solidFill>
                  <a:srgbClr val="374C81"/>
                </a:solidFill>
                <a:latin typeface="Candara" panose="020E0502030303020204" pitchFamily="34" charset="0"/>
              </a:rPr>
            </a:br>
            <a:r>
              <a:rPr lang="sl-SI" b="1" dirty="0" smtClean="0">
                <a:solidFill>
                  <a:srgbClr val="374C81"/>
                </a:solidFill>
                <a:latin typeface="Candara" panose="020E0502030303020204" pitchFamily="34" charset="0"/>
              </a:rPr>
              <a:t>evropska država, s katero ju pokličete?</a:t>
            </a:r>
            <a:br>
              <a:rPr lang="sl-SI" b="1" dirty="0" smtClean="0">
                <a:solidFill>
                  <a:srgbClr val="374C81"/>
                </a:solidFill>
                <a:latin typeface="Candara" panose="020E0502030303020204" pitchFamily="34" charset="0"/>
              </a:rPr>
            </a:br>
            <a:endParaRPr lang="sl-SI" b="1" i="0" dirty="0">
              <a:solidFill>
                <a:srgbClr val="374C81"/>
              </a:solidFill>
              <a:latin typeface="Candara" panose="020E0502030303020204" pitchFamily="34" charset="0"/>
            </a:endParaRPr>
          </a:p>
        </p:txBody>
      </p:sp>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Tree>
    <p:extLst>
      <p:ext uri="{BB962C8B-B14F-4D97-AF65-F5344CB8AC3E}">
        <p14:creationId xmlns:p14="http://schemas.microsoft.com/office/powerpoint/2010/main" val="16646513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8C10">
            <a:alpha val="80000"/>
          </a:srgbClr>
        </a:solidFill>
        <a:effectLst/>
      </p:bgPr>
    </p:bg>
    <p:spTree>
      <p:nvGrpSpPr>
        <p:cNvPr id="1" name=""/>
        <p:cNvGrpSpPr/>
        <p:nvPr/>
      </p:nvGrpSpPr>
      <p:grpSpPr>
        <a:xfrm>
          <a:off x="0" y="0"/>
          <a:ext cx="0" cy="0"/>
          <a:chOff x="0" y="0"/>
          <a:chExt cx="0" cy="0"/>
        </a:xfrm>
      </p:grpSpPr>
      <p:pic>
        <p:nvPicPr>
          <p:cNvPr id="4" name="Slika 3" descr="E:\Mahy\Kvizi\Nova spletna stran\Fotografije\Temeljne fotografije\Fotografije asociacijskih kvizov MQ Maestro (bodoči logotip)\MQ Maestro (logotip - z novim napisom, verzija š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20" y="476672"/>
            <a:ext cx="3800475" cy="1933575"/>
          </a:xfrm>
          <a:prstGeom prst="rect">
            <a:avLst/>
          </a:prstGeom>
          <a:noFill/>
          <a:ln>
            <a:noFill/>
          </a:ln>
        </p:spPr>
      </p:pic>
      <p:sp>
        <p:nvSpPr>
          <p:cNvPr id="13" name="Naslov 12"/>
          <p:cNvSpPr>
            <a:spLocks noGrp="1"/>
          </p:cNvSpPr>
          <p:nvPr>
            <p:ph type="title"/>
          </p:nvPr>
        </p:nvSpPr>
        <p:spPr>
          <a:xfrm>
            <a:off x="793204" y="1700808"/>
            <a:ext cx="10657184" cy="4330077"/>
          </a:xfrm>
        </p:spPr>
        <p:txBody>
          <a:bodyPr>
            <a:normAutofit/>
          </a:bodyPr>
          <a:lstStyle/>
          <a:p>
            <a:pPr algn="ctr" defTabSz="1216152">
              <a:lnSpc>
                <a:spcPct val="85000"/>
              </a:lnSpc>
              <a:spcBef>
                <a:spcPts val="0"/>
              </a:spcBef>
              <a:buNone/>
            </a:pPr>
            <a:r>
              <a:rPr lang="sl-SI" sz="4400" b="1" dirty="0" smtClean="0">
                <a:solidFill>
                  <a:srgbClr val="374C81"/>
                </a:solidFill>
                <a:latin typeface="Candara" panose="020E0502030303020204" pitchFamily="34" charset="0"/>
              </a:rPr>
              <a:t>odgovor številka 3:</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FRANCIJA</a:t>
            </a:r>
            <a:br>
              <a:rPr lang="sl-SI" sz="4400" b="1" dirty="0" smtClean="0">
                <a:solidFill>
                  <a:srgbClr val="374C81"/>
                </a:solidFill>
                <a:latin typeface="Candara" panose="020E0502030303020204" pitchFamily="34" charset="0"/>
              </a:rPr>
            </a:br>
            <a:r>
              <a:rPr lang="sl-SI" sz="4400" b="1" dirty="0">
                <a:solidFill>
                  <a:srgbClr val="374C81"/>
                </a:solidFill>
                <a:latin typeface="Candara" panose="020E0502030303020204" pitchFamily="34" charset="0"/>
              </a:rPr>
              <a:t/>
            </a:r>
            <a:br>
              <a:rPr lang="sl-SI" sz="4400" b="1" dirty="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(obrazložitev odgovora: vsakemu od</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fantov je ime Franci, z evropsko državo</a:t>
            </a:r>
            <a:br>
              <a:rPr lang="sl-SI" sz="4400" b="1" dirty="0" smtClean="0">
                <a:solidFill>
                  <a:srgbClr val="374C81"/>
                </a:solidFill>
                <a:latin typeface="Candara" panose="020E0502030303020204" pitchFamily="34" charset="0"/>
              </a:rPr>
            </a:br>
            <a:r>
              <a:rPr lang="sl-SI" sz="4400" b="1" dirty="0" smtClean="0">
                <a:solidFill>
                  <a:srgbClr val="374C81"/>
                </a:solidFill>
                <a:latin typeface="Candara" panose="020E0502030303020204" pitchFamily="34" charset="0"/>
              </a:rPr>
              <a:t>pa ju pokličete Francija)</a:t>
            </a:r>
            <a:endParaRPr lang="sl-SI" sz="4400" b="1" i="0" dirty="0">
              <a:solidFill>
                <a:srgbClr val="374C81"/>
              </a:solidFill>
              <a:latin typeface="Candara" panose="020E0502030303020204" pitchFamily="34" charset="0"/>
            </a:endParaRPr>
          </a:p>
        </p:txBody>
      </p:sp>
    </p:spTree>
    <p:extLst>
      <p:ext uri="{BB962C8B-B14F-4D97-AF65-F5344CB8AC3E}">
        <p14:creationId xmlns:p14="http://schemas.microsoft.com/office/powerpoint/2010/main" val="29109165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Žebljiček">
  <a:themeElements>
    <a:clrScheme name="Žebljiče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Žebljiče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ebljiče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Žebljiček">
  <a:themeElements>
    <a:clrScheme name="Žebljiče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Žebljiče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ebljiče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2_Žebljiček">
  <a:themeElements>
    <a:clrScheme name="Žebljiče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Žebljiče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ebljiče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4_Žebljiček">
  <a:themeElements>
    <a:clrScheme name="Žebljiče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Žebljiče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ebljiče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8CC8E7-FDCB-414B-9CBA-05297C812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Predstavitev z motivom kupa knjig v modri barvi (širokozaslonska)</Template>
  <TotalTime>0</TotalTime>
  <Words>1485</Words>
  <Application>Microsoft Office PowerPoint</Application>
  <PresentationFormat>Po meri</PresentationFormat>
  <Paragraphs>79</Paragraphs>
  <Slides>53</Slides>
  <Notes>0</Notes>
  <HiddenSlides>0</HiddenSlides>
  <MMClips>0</MMClips>
  <ScaleCrop>false</ScaleCrop>
  <HeadingPairs>
    <vt:vector size="6" baseType="variant">
      <vt:variant>
        <vt:lpstr>Uporabljene pisave</vt:lpstr>
      </vt:variant>
      <vt:variant>
        <vt:i4>9</vt:i4>
      </vt:variant>
      <vt:variant>
        <vt:lpstr>Tema</vt:lpstr>
      </vt:variant>
      <vt:variant>
        <vt:i4>5</vt:i4>
      </vt:variant>
      <vt:variant>
        <vt:lpstr>Naslovi diapozitivov</vt:lpstr>
      </vt:variant>
      <vt:variant>
        <vt:i4>53</vt:i4>
      </vt:variant>
    </vt:vector>
  </HeadingPairs>
  <TitlesOfParts>
    <vt:vector size="67" baseType="lpstr">
      <vt:lpstr>Berlin Sans FB</vt:lpstr>
      <vt:lpstr>Brush Script MT</vt:lpstr>
      <vt:lpstr>Candara</vt:lpstr>
      <vt:lpstr>Century Gothic</vt:lpstr>
      <vt:lpstr>Constantia</vt:lpstr>
      <vt:lpstr>Franklin Gothic Book</vt:lpstr>
      <vt:lpstr>Rage Italic</vt:lpstr>
      <vt:lpstr>Trebuchet MS</vt:lpstr>
      <vt:lpstr>Wingdings 2</vt:lpstr>
      <vt:lpstr>1_Austin</vt:lpstr>
      <vt:lpstr>Žebljiček</vt:lpstr>
      <vt:lpstr>1_Žebljiček</vt:lpstr>
      <vt:lpstr>2_Žebljiček</vt:lpstr>
      <vt:lpstr>4_Žebljiček</vt:lpstr>
      <vt:lpstr>PowerPointova predstavitev</vt:lpstr>
      <vt:lpstr>PowerPointova predstavitev</vt:lpstr>
      <vt:lpstr>1. igra:  Asociacijska vprašanja</vt:lpstr>
      <vt:lpstr>vprašanje številka 1:  Katere »ptice« dobimo, ko narežemo torto?</vt:lpstr>
      <vt:lpstr>odgovor številka 1:  KOSE  (obrazložitev odgovora: ko režemo torto dobimo kose, kosi pa so tudi ptice)</vt:lpstr>
      <vt:lpstr>vprašanje številka 2:  Kateri del trupa številnih pasem mačk in psov je, izgovorjeno slovensko, glasbena zvrst?</vt:lpstr>
      <vt:lpstr>odgovor številka 2:  REP  (obrazložitev odgovora: glasbena zvrst se sicer zapiše rap, slovensko pa se izgovori rep, s čimer postane del trupa številnih pasem mačk in psov)</vt:lpstr>
      <vt:lpstr>vprašanje številka 3:  Zamislite si, da imate v šolskem razredu le dva fanta, ki imata isto ime. Kako se imenuje evropska država, s katero ju pokličete? </vt:lpstr>
      <vt:lpstr>odgovor številka 3:  FRANCIJA  (obrazložitev odgovora: vsakemu od fantov je ime Franci, z evropsko državo pa ju pokličete Francija)</vt:lpstr>
      <vt:lpstr>vprašanje številka 4:  Kateri računalniški pripomoček je »ocvrto pecivo iz kvašenega testa«?</vt:lpstr>
      <vt:lpstr>odgovor številka 4:  MIŠKA  (obrazložitev odgovora: računalniški pripomoček je miška, miška pa je tudi ocvrto pecivo iz kvašenega testa)</vt:lpstr>
      <vt:lpstr>vprašanje številka 5:  Kako se imenuje nizka tropska rastlina ali njen sad, ki dozori v zemlji, s katerim »se oglaša petelin«?</vt:lpstr>
      <vt:lpstr>odgovor številka 5:  KIKIRIKI  (obrazložitev odgovora: kikiriki je nizka tropska rastlina ali njen sad, ki dozori v zemlji, izraz kikiriki pa posnema tudi glas petelina, ko se oglaša)</vt:lpstr>
      <vt:lpstr>vprašanje številka 6:  Glavno mesto katere države je »popust pri ceni blaga, ki ga prodajalec odobri navadno trgovskemu podjetju«?</vt:lpstr>
      <vt:lpstr>odgovor številka 6:  MAROKA  (obrazložitev odgovora: popust pri ceni blaga, ki ga prodajalec odobri navadno trgovskemu podjetju, je rabat, Rabat pa je glavno mesto Maroka)</vt:lpstr>
      <vt:lpstr>2. igra:  Hibridi</vt:lpstr>
      <vt:lpstr>TEMA: TESTENINE  vprašanje številka 1:  Peciva, ki pogosto obeležujejo praznovanja rojstnih dni + manjši, oknu podobni odprtini</vt:lpstr>
      <vt:lpstr>TEMA: TESTENINE  odgovor številka 1:  torte + lini = tortelini </vt:lpstr>
      <vt:lpstr>TEMA: TESTENINE  vprašanje številka 2:  Kemijski simbol za radij + dva predstavnika navijaške skupine nogometnega kluba Maribor</vt:lpstr>
      <vt:lpstr>TEMA: TESTENINE  odgovor številka 2:  ra + violi = ravioli </vt:lpstr>
      <vt:lpstr>TEMA: TESTENINE  vprašanje številka 3:  Pogovorni izraz za vrvi + ne jaz, temveč…</vt:lpstr>
      <vt:lpstr>TEMA: TESTENINE  odgovor številka 3:  špage + ti = špageti </vt:lpstr>
      <vt:lpstr>TEMA: TESTENINE  vprašanje številka 4:  Priimek Emmanuela, predsednika Francije (izgovorjen slovensko), z vrinjenim samoglasnikom</vt:lpstr>
      <vt:lpstr>TEMA: TESTENINE  odgovor številka 4:  Makron + a (vrinjen med črki k in r) = makaron </vt:lpstr>
      <vt:lpstr>TEMA: TESTENINE  vprašanje številka 5:  Nazaj brano pripovedno literarno delo v verzih, ki obširno govori o kakem velikem in slavnem dogodku + priimek slovenskega pevca Vilija, znanega po hitih, kot sta »Naj bogovi slišijo« in »Na fuzbal me pust«</vt:lpstr>
      <vt:lpstr>TEMA: TESTENINE  odgovor številka 5:  pe (nazaj bran ep) + Resnik = peresnik</vt:lpstr>
      <vt:lpstr>3. igra:  Beseda ali dve</vt:lpstr>
      <vt:lpstr>vprašanje številka 1:  Koliko in kaj je spil Tilenček, če jaz to vem in vam odgovorim z nazivom splošne in klasične gimnazije v Ljubljani, s presledkom ločenim na prvih treh črkah?</vt:lpstr>
      <vt:lpstr>odgovor številka 1:  POL JANE  (obrazložitev odgovora: naziv splošne in klasične gimnazije v Ljubljani je Poljane, ko Poljane s presledkom ločimo na prvih treh črkah, pa dobimo Tilenčkov odgovor, da je spil pol Jane, torej pol vode, poimenovane Jana)</vt:lpstr>
      <vt:lpstr>vprašanje številka 2:  Kako je ime punčki, ki sama zase pravi, da je po imenu »ugotavljanje sestavnih delov česa, s presledkom ločeno po prvih treh črkah«?</vt:lpstr>
      <vt:lpstr>odgovor številka 2:  ANA LIZA  (obrazložitev odgovora: ugotavljanje sestavnih delov česa je analiza, ko analizo s presledkom ločimo po prvih treh črkah, pa dobimo ime punčke Ana Liza)</vt:lpstr>
      <vt:lpstr>vprašanje številka 3:  »Moj prijatelj se za veseli december najbolj razživi, ko na svoji najljubši napravi zvečer ob Ljubljanici z ročico poganja mehanizem za proizvajanje melodije«, je povedal Aljaž svoji mami. Kdaj se torej za veseli december zvečer ob Ljubljanici najbolj razživi Aljažev prijatelj, če odgovor predstavlja drug izraz za medaljo, s presledkom ločen po prvih dveh črkah?</vt:lpstr>
      <vt:lpstr>odgovor številka 3:  KO LAJNA  (obrazložitev odgovora: drug izraz za medaljo je kolajna, ko besedo kolajna s presledkom ločimo po prvih dveh črkah, pa dobimo odgovor, da se za veseli december zvečer ob Ljubljanici Aljažev prijatelj najbolj razživi, ko lajna)</vt:lpstr>
      <vt:lpstr>4. igra:  Kdo bo bliže?</vt:lpstr>
      <vt:lpstr>Odgovor pri igri »Kdo bo bliže?« je vselej številka, točke pa dobijo tekmovalci, ki se s številčnim odgovorom najbolj približajo točnemu odgovoru</vt:lpstr>
      <vt:lpstr>primer vprašanja številka 1:  Koliko trojanskih krofov lahko na dan pojemo, da telo dobi približno zadostno celodnevno količino kalorij?</vt:lpstr>
      <vt:lpstr>odgovor številka 1:  3 (tri)  vir: https://siol.net/trendi/kulinarika/v-enem-tednu-bodo-spekli-100-tisoc-krofov-video-519240</vt:lpstr>
      <vt:lpstr>primer vprašanja številka 2:  Koliko otokov ima Hrvaška po podatku Hrvaškega hidrografskega inštituta, objavljenega v Jutarnjem listu dne 8. 6. 2010?</vt:lpstr>
      <vt:lpstr>odgovor številka 2:  1246</vt:lpstr>
      <vt:lpstr>primer vprašanja številka 3:  Koliko let je stara Jeanny v prvem delu pesmi pevca Falca iz leta 1986?</vt:lpstr>
      <vt:lpstr>odgovor številka 3:  19 let</vt:lpstr>
      <vt:lpstr>5. igra:  Nasprotja se privlacijo</vt:lpstr>
      <vt:lpstr>Pri igri »Nasprotja se privlačijo« je vprašanje zapisano s čim boljšim nasprotjem pravega odgovora, ki ga iščemo.  Pri temi »Domača zabavna glasba« iščemo prave naslove pesmi glasbenih izvajalcev, naslove pesmi pa boste v nadaljevanju videli zapisane z njihovim nasprotjem</vt:lpstr>
      <vt:lpstr>TEMA: DOMAČA ZABAVNA GLASBA  primer vprašanj:  Siddharta: »Ognjena« Dan D: »Hitro« BQL: »Poletna« Modrijani: »Ti moj trn« Jan Plestenjak: »Nova slaba«</vt:lpstr>
      <vt:lpstr>TEMA: DOMAČA ZABAVNA GLASBA  odgovori:  Siddharta: »Ledena« Dan D: »Počasi« BQL: »Zimska« Modrijani: »Ti moja rožica« Jan Plestenjak: »Stara dobra«</vt:lpstr>
      <vt:lpstr>…in še številne druge igre:  Veriga Dve plati zgodbe Mavrica Ona in on</vt:lpstr>
      <vt:lpstr>…in še igre:  Množice Asociacijski opisi Tematski anagrami Krušna bajka Triangel</vt:lpstr>
      <vt:lpstr>…in še igre:  Zgodbica Višja matematika Srce je popotnik Kaloriholik Teme po željah</vt:lpstr>
      <vt:lpstr>…in še igre:  Kdo bo koga? Glasbena skrinja Filmski miks in še in še…</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2018-08-30T06:14:33Z</dcterms:created>
  <dcterms:modified xsi:type="dcterms:W3CDTF">2020-02-23T15:53:37Z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